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7" r:id="rId2"/>
    <p:sldMasterId id="2147483659" r:id="rId3"/>
  </p:sldMasterIdLst>
  <p:notesMasterIdLst>
    <p:notesMasterId r:id="rId32"/>
  </p:notesMasterIdLst>
  <p:sldIdLst>
    <p:sldId id="256" r:id="rId4"/>
    <p:sldId id="380" r:id="rId5"/>
    <p:sldId id="381" r:id="rId6"/>
    <p:sldId id="389" r:id="rId7"/>
    <p:sldId id="346" r:id="rId8"/>
    <p:sldId id="348" r:id="rId9"/>
    <p:sldId id="349" r:id="rId10"/>
    <p:sldId id="350" r:id="rId11"/>
    <p:sldId id="352" r:id="rId12"/>
    <p:sldId id="374" r:id="rId13"/>
    <p:sldId id="375" r:id="rId14"/>
    <p:sldId id="377" r:id="rId15"/>
    <p:sldId id="354" r:id="rId16"/>
    <p:sldId id="353" r:id="rId17"/>
    <p:sldId id="359" r:id="rId18"/>
    <p:sldId id="376" r:id="rId19"/>
    <p:sldId id="411" r:id="rId20"/>
    <p:sldId id="358" r:id="rId21"/>
    <p:sldId id="360" r:id="rId22"/>
    <p:sldId id="363" r:id="rId23"/>
    <p:sldId id="364" r:id="rId24"/>
    <p:sldId id="368" r:id="rId25"/>
    <p:sldId id="378" r:id="rId26"/>
    <p:sldId id="403" r:id="rId27"/>
    <p:sldId id="407" r:id="rId28"/>
    <p:sldId id="409" r:id="rId29"/>
    <p:sldId id="406" r:id="rId30"/>
    <p:sldId id="40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FFFFFF"/>
    <a:srgbClr val="C0C0C0"/>
    <a:srgbClr val="008000"/>
    <a:srgbClr val="66FF33"/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9" autoAdjust="0"/>
    <p:restoredTop sz="94660"/>
  </p:normalViewPr>
  <p:slideViewPr>
    <p:cSldViewPr>
      <p:cViewPr varScale="1">
        <p:scale>
          <a:sx n="68" d="100"/>
          <a:sy n="68" d="100"/>
        </p:scale>
        <p:origin x="15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F3177FB-866B-4A7C-ABAC-FC40FD6AA6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0C721FB-D21A-41B3-A8F3-28E3C8195A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490B1CBD-9889-4200-8CC9-E6574E58788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2F9E9D6-469B-4ECC-B9F1-2879BC6A57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94CE8C6-719C-49A5-8E76-21E4248BFE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346A2F7C-089D-4CA3-9212-93F6B54F1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6A1F8949-864E-4522-8CA7-EAF90CD6C0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49C206A-547E-46B0-BC8D-2514F16DA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fld id="{560465DF-E714-4443-A67C-D55D9802261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420B9BB8-0169-407C-8C9A-8B6201F4D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3BE828A-4065-483A-B0AE-0172AEB5D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FC8FAA8-B2BE-4F28-BA19-071229B3D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fld id="{2E15C365-820A-4E54-97B7-537A46F0C36E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DFA80AE2-682B-4ADC-90A4-DF2D62891C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92C3988-8F54-47F9-BE21-933099064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84B6ED-E386-4A2F-9D9A-472375D46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2DD236-8B06-461D-8C34-A020A5CBE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9BFF8C-6F54-424A-ACB9-2BD1512A9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22282-E8A8-4C5A-88AF-C11C631A40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30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B78DB5-1176-4C1A-9C29-02BD56555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CFCD8D-6893-4E79-A25E-6100C1A43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D5F654-5FBC-473C-9B63-436918191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B141A-3157-4083-A319-3BCC905D92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0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367D88-DF23-4FE1-89CF-6544C1189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1EEF49-BB2C-462C-8F30-1B7057973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D2E2F3-8493-4FB7-926C-5F41BB5FD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0D43-2098-43B4-A490-52E4A9A3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518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9A5B65-0C9F-48B0-B246-AC27DAD98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9F5AF-21F3-4A18-BC6A-F0E15544E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86348C-338D-4F99-96F7-E8473F070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E5E84-6FCF-45BA-ACF7-A65159D213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35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36861-6017-4345-AA07-CF951A6CC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9B91B-2D94-4FD0-B842-61942EAAB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2EA68B-058C-49ED-9327-8D0EA3F3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7452D-5062-4642-87CA-1EA9C4E27A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9991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A464D-280D-4FD3-8179-DE02D8E83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200FDA-6C0A-40A0-BC48-CEB56EFE2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01A242-BD22-4740-B4AB-4507E8EB2A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9947E-126E-4C44-A61E-552F4DC7AC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88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B06C6-271A-4EBC-9366-D58E33C2B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E3812F-A236-407C-B851-D904952866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B6F20-337B-43F8-A08B-1F0F902FF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66878-6E21-45A6-B900-F508854A3B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4652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CB538D-309A-4031-B619-EBA787DC6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844B23-50FC-47A1-8280-D2774BEEC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F263D2-2D57-4013-B8B4-30E5408E0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AAC29-C645-4B23-A906-86F05DCEE4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280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783F95-8192-4AF8-8483-866DA3B298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89B5D0-E700-49C6-ACA2-AF8C557274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23699E-6C4D-431E-85D4-B7D92FCF14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4AA30-3BA4-4F04-8CE0-FF7EC71C12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807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91DB7D-2449-430C-B1B5-620827204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F91055-EE6F-4879-A058-2D31A3308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005690-5478-46EF-8D88-C3A420D05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56BDA-42B4-4E08-B6B4-B5BA1D8E80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0349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378E2-8181-4815-85CF-F82C22A3C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CC638E-F3E9-48B8-9138-0E22F9392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82E7C8-9F2D-4CE3-B550-27CA292BF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1D714-685D-48F7-8C11-1DF34F8E95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7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D116E5-7931-4B67-9EEC-1F6C9F8EA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757CC8-F3B4-4A66-910C-E27FEB76D1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F260F-E08C-47FC-973F-7F98CB777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6701C-4A26-4A27-939A-33069D2DDF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05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692C4-2F2C-4056-B7D6-63AA48679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9B993-EF0D-4D10-A823-DB9E2D62B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2068C-9067-4B1A-8AB7-E1B1278F9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F9545-4342-4141-AEAB-C9A736A795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146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FA18CC-F371-4F5A-B93C-7C1747DD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B6D7D1-ECFE-49C8-AA5D-0C34BF0D2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C17788-6545-4593-AA3F-9A096B4F0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73858-F295-4093-992C-965766986A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460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3C5E67-BF88-4707-BDF5-071B942E4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49764-0898-47C7-B687-A22138D16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F4FB99-C30C-4A9E-83AF-1B6E74D16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0746C-0ADF-46D4-8E3B-D0850B710B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6489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DCC9E1-960F-4412-9EE4-D98D7A6F5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A89921-7C29-48A0-8195-D52F921CF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D84C66-DB41-444D-AD1D-548786BE8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F7EF7-192E-4DFC-94D9-A373DEC2F5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4823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CBC95-20B4-446E-AC27-BF5E43C23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1544E2-1E24-4FA9-930E-69A101FC1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5EA0C-283C-447F-80EE-D3023F2AD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E013F-0E9E-443F-9059-D6DCF5F786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1279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CC2D4C16-3DAA-4BC1-A3CD-46AEBEE13A8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77825" y="387350"/>
            <a:ext cx="8378825" cy="6083300"/>
          </a:xfrm>
          <a:prstGeom prst="rect">
            <a:avLst/>
          </a:prstGeom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4CD8B398-9AA1-45FC-AC7C-81EA3AC4E3BC}"/>
              </a:ext>
            </a:extLst>
          </p:cNvPr>
          <p:cNvGrpSpPr>
            <a:grpSpLocks/>
          </p:cNvGrpSpPr>
          <p:nvPr/>
        </p:nvGrpSpPr>
        <p:grpSpPr bwMode="auto">
          <a:xfrm>
            <a:off x="7389813" y="5086350"/>
            <a:ext cx="1617662" cy="1620838"/>
            <a:chOff x="4655" y="3204"/>
            <a:chExt cx="1019" cy="1021"/>
          </a:xfrm>
        </p:grpSpPr>
        <p:grpSp>
          <p:nvGrpSpPr>
            <p:cNvPr id="6" name="Group 8">
              <a:extLst>
                <a:ext uri="{FF2B5EF4-FFF2-40B4-BE49-F238E27FC236}">
                  <a16:creationId xmlns:a16="http://schemas.microsoft.com/office/drawing/2014/main" id="{4224BACD-2C95-4AD5-BDB8-88BEDA55F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14" y="3204"/>
              <a:ext cx="60" cy="1021"/>
              <a:chOff x="5614" y="3204"/>
              <a:chExt cx="60" cy="1021"/>
            </a:xfrm>
          </p:grpSpPr>
          <p:sp>
            <p:nvSpPr>
              <p:cNvPr id="15" name="Rectangle 9">
                <a:extLst>
                  <a:ext uri="{FF2B5EF4-FFF2-40B4-BE49-F238E27FC236}">
                    <a16:creationId xmlns:a16="http://schemas.microsoft.com/office/drawing/2014/main" id="{4D79C84E-6C3A-4B64-AFF7-15181A499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204"/>
                <a:ext cx="60" cy="68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0">
                <a:extLst>
                  <a:ext uri="{FF2B5EF4-FFF2-40B4-BE49-F238E27FC236}">
                    <a16:creationId xmlns:a16="http://schemas.microsoft.com/office/drawing/2014/main" id="{4BF3DCBD-ABAF-4A1D-BBE9-E356937FC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338"/>
                <a:ext cx="60" cy="68"/>
              </a:xfrm>
              <a:prstGeom prst="rect">
                <a:avLst/>
              </a:prstGeom>
              <a:solidFill>
                <a:srgbClr val="BF5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1">
                <a:extLst>
                  <a:ext uri="{FF2B5EF4-FFF2-40B4-BE49-F238E27FC236}">
                    <a16:creationId xmlns:a16="http://schemas.microsoft.com/office/drawing/2014/main" id="{373248B8-3D84-412F-A825-7AD796B47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475"/>
                <a:ext cx="60" cy="68"/>
              </a:xfrm>
              <a:prstGeom prst="rect">
                <a:avLst/>
              </a:prstGeom>
              <a:solidFill>
                <a:srgbClr val="DF9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E0B890DA-D9BD-4369-AEE3-6291463E1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612"/>
                <a:ext cx="60" cy="68"/>
              </a:xfrm>
              <a:prstGeom prst="rect">
                <a:avLst/>
              </a:prstGeom>
              <a:solidFill>
                <a:srgbClr val="BFD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3">
                <a:extLst>
                  <a:ext uri="{FF2B5EF4-FFF2-40B4-BE49-F238E27FC236}">
                    <a16:creationId xmlns:a16="http://schemas.microsoft.com/office/drawing/2014/main" id="{1699FE4F-F041-4562-9DB1-1040CDBE1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747"/>
                <a:ext cx="60" cy="68"/>
              </a:xfrm>
              <a:prstGeom prst="rect">
                <a:avLst/>
              </a:prstGeom>
              <a:solidFill>
                <a:srgbClr val="9FB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4">
                <a:extLst>
                  <a:ext uri="{FF2B5EF4-FFF2-40B4-BE49-F238E27FC236}">
                    <a16:creationId xmlns:a16="http://schemas.microsoft.com/office/drawing/2014/main" id="{E0289A62-C238-46C2-863C-FF9EF8C0D8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3884"/>
                <a:ext cx="60" cy="68"/>
              </a:xfrm>
              <a:prstGeom prst="rect">
                <a:avLst/>
              </a:prstGeom>
              <a:solidFill>
                <a:srgbClr val="3F7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5">
                <a:extLst>
                  <a:ext uri="{FF2B5EF4-FFF2-40B4-BE49-F238E27FC236}">
                    <a16:creationId xmlns:a16="http://schemas.microsoft.com/office/drawing/2014/main" id="{32CFE6AE-E607-4333-92A5-ACDBB1D20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4020"/>
                <a:ext cx="60" cy="68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6">
                <a:extLst>
                  <a:ext uri="{FF2B5EF4-FFF2-40B4-BE49-F238E27FC236}">
                    <a16:creationId xmlns:a16="http://schemas.microsoft.com/office/drawing/2014/main" id="{29338614-0570-428C-A5B3-E6075183B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" y="4157"/>
                <a:ext cx="60" cy="68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7">
              <a:extLst>
                <a:ext uri="{FF2B5EF4-FFF2-40B4-BE49-F238E27FC236}">
                  <a16:creationId xmlns:a16="http://schemas.microsoft.com/office/drawing/2014/main" id="{58CAED99-465C-414E-B100-708C53D292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5" y="4164"/>
              <a:ext cx="884" cy="60"/>
              <a:chOff x="4655" y="4164"/>
              <a:chExt cx="884" cy="60"/>
            </a:xfrm>
          </p:grpSpPr>
          <p:sp>
            <p:nvSpPr>
              <p:cNvPr id="8" name="Rectangle 18">
                <a:extLst>
                  <a:ext uri="{FF2B5EF4-FFF2-40B4-BE49-F238E27FC236}">
                    <a16:creationId xmlns:a16="http://schemas.microsoft.com/office/drawing/2014/main" id="{A2B4A56F-CD57-4788-973E-A4A638877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5" y="4164"/>
                <a:ext cx="68" cy="60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9">
                <a:extLst>
                  <a:ext uri="{FF2B5EF4-FFF2-40B4-BE49-F238E27FC236}">
                    <a16:creationId xmlns:a16="http://schemas.microsoft.com/office/drawing/2014/main" id="{A39BD138-8C71-4176-829A-0204EB5E13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9" y="4164"/>
                <a:ext cx="68" cy="60"/>
              </a:xfrm>
              <a:prstGeom prst="rect">
                <a:avLst/>
              </a:prstGeom>
              <a:solidFill>
                <a:srgbClr val="BF5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0">
                <a:extLst>
                  <a:ext uri="{FF2B5EF4-FFF2-40B4-BE49-F238E27FC236}">
                    <a16:creationId xmlns:a16="http://schemas.microsoft.com/office/drawing/2014/main" id="{F91308F5-1596-4E3F-B761-5FC7C1D365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6" y="4164"/>
                <a:ext cx="68" cy="60"/>
              </a:xfrm>
              <a:prstGeom prst="rect">
                <a:avLst/>
              </a:prstGeom>
              <a:solidFill>
                <a:srgbClr val="DF9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1">
                <a:extLst>
                  <a:ext uri="{FF2B5EF4-FFF2-40B4-BE49-F238E27FC236}">
                    <a16:creationId xmlns:a16="http://schemas.microsoft.com/office/drawing/2014/main" id="{06BD23CC-AF6D-426A-835E-F4A7A1582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3" y="4164"/>
                <a:ext cx="68" cy="60"/>
              </a:xfrm>
              <a:prstGeom prst="rect">
                <a:avLst/>
              </a:prstGeom>
              <a:solidFill>
                <a:srgbClr val="BFD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2">
                <a:extLst>
                  <a:ext uri="{FF2B5EF4-FFF2-40B4-BE49-F238E27FC236}">
                    <a16:creationId xmlns:a16="http://schemas.microsoft.com/office/drawing/2014/main" id="{B3C2F108-E0AF-4A8E-AFF0-C5EAA22AD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8" y="4164"/>
                <a:ext cx="68" cy="60"/>
              </a:xfrm>
              <a:prstGeom prst="rect">
                <a:avLst/>
              </a:prstGeom>
              <a:solidFill>
                <a:srgbClr val="9FB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88878C1E-33B0-4150-B03C-616B0E742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5" y="4164"/>
                <a:ext cx="68" cy="60"/>
              </a:xfrm>
              <a:prstGeom prst="rect">
                <a:avLst/>
              </a:prstGeom>
              <a:solidFill>
                <a:srgbClr val="3F7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4">
                <a:extLst>
                  <a:ext uri="{FF2B5EF4-FFF2-40B4-BE49-F238E27FC236}">
                    <a16:creationId xmlns:a16="http://schemas.microsoft.com/office/drawing/2014/main" id="{D1BEAF6D-6164-4AAD-8C3D-9B5567689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1" y="4164"/>
                <a:ext cx="68" cy="6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23" name="Group 25">
            <a:extLst>
              <a:ext uri="{FF2B5EF4-FFF2-40B4-BE49-F238E27FC236}">
                <a16:creationId xmlns:a16="http://schemas.microsoft.com/office/drawing/2014/main" id="{724D8478-604F-408A-A690-07D9694D0E84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133350"/>
            <a:ext cx="1617662" cy="1620838"/>
            <a:chOff x="95" y="84"/>
            <a:chExt cx="1019" cy="1021"/>
          </a:xfrm>
        </p:grpSpPr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id="{01F00F08-409F-4130-93D7-B48FF5FFEA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" y="84"/>
              <a:ext cx="60" cy="1021"/>
              <a:chOff x="95" y="84"/>
              <a:chExt cx="60" cy="1021"/>
            </a:xfrm>
          </p:grpSpPr>
          <p:sp>
            <p:nvSpPr>
              <p:cNvPr id="33" name="Rectangle 27">
                <a:extLst>
                  <a:ext uri="{FF2B5EF4-FFF2-40B4-BE49-F238E27FC236}">
                    <a16:creationId xmlns:a16="http://schemas.microsoft.com/office/drawing/2014/main" id="{E344EBF3-4C99-463C-B300-EA9F9B8E2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1037"/>
                <a:ext cx="60" cy="68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28">
                <a:extLst>
                  <a:ext uri="{FF2B5EF4-FFF2-40B4-BE49-F238E27FC236}">
                    <a16:creationId xmlns:a16="http://schemas.microsoft.com/office/drawing/2014/main" id="{A8235B22-5B5F-406E-90DE-D0030AEAD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903"/>
                <a:ext cx="60" cy="68"/>
              </a:xfrm>
              <a:prstGeom prst="rect">
                <a:avLst/>
              </a:prstGeom>
              <a:solidFill>
                <a:srgbClr val="BF5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29">
                <a:extLst>
                  <a:ext uri="{FF2B5EF4-FFF2-40B4-BE49-F238E27FC236}">
                    <a16:creationId xmlns:a16="http://schemas.microsoft.com/office/drawing/2014/main" id="{857476E8-CB19-41CA-81D9-020B817CAE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766"/>
                <a:ext cx="60" cy="68"/>
              </a:xfrm>
              <a:prstGeom prst="rect">
                <a:avLst/>
              </a:prstGeom>
              <a:solidFill>
                <a:srgbClr val="DF9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0">
                <a:extLst>
                  <a:ext uri="{FF2B5EF4-FFF2-40B4-BE49-F238E27FC236}">
                    <a16:creationId xmlns:a16="http://schemas.microsoft.com/office/drawing/2014/main" id="{26CA1F96-5FA4-494F-BC78-001B756AB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629"/>
                <a:ext cx="60" cy="68"/>
              </a:xfrm>
              <a:prstGeom prst="rect">
                <a:avLst/>
              </a:prstGeom>
              <a:solidFill>
                <a:srgbClr val="BFD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1">
                <a:extLst>
                  <a:ext uri="{FF2B5EF4-FFF2-40B4-BE49-F238E27FC236}">
                    <a16:creationId xmlns:a16="http://schemas.microsoft.com/office/drawing/2014/main" id="{9D7FF0DC-0876-4D33-94B5-6A27E3A53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494"/>
                <a:ext cx="60" cy="68"/>
              </a:xfrm>
              <a:prstGeom prst="rect">
                <a:avLst/>
              </a:prstGeom>
              <a:solidFill>
                <a:srgbClr val="9FB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2">
                <a:extLst>
                  <a:ext uri="{FF2B5EF4-FFF2-40B4-BE49-F238E27FC236}">
                    <a16:creationId xmlns:a16="http://schemas.microsoft.com/office/drawing/2014/main" id="{A65894E5-420E-4D8A-A108-71EC107B32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357"/>
                <a:ext cx="60" cy="68"/>
              </a:xfrm>
              <a:prstGeom prst="rect">
                <a:avLst/>
              </a:prstGeom>
              <a:solidFill>
                <a:srgbClr val="3F7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3">
                <a:extLst>
                  <a:ext uri="{FF2B5EF4-FFF2-40B4-BE49-F238E27FC236}">
                    <a16:creationId xmlns:a16="http://schemas.microsoft.com/office/drawing/2014/main" id="{98B3D8CA-06C6-4168-B710-27A865B6D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221"/>
                <a:ext cx="60" cy="68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4">
                <a:extLst>
                  <a:ext uri="{FF2B5EF4-FFF2-40B4-BE49-F238E27FC236}">
                    <a16:creationId xmlns:a16="http://schemas.microsoft.com/office/drawing/2014/main" id="{FCBE9814-8E22-4CDE-B506-833E7F203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84"/>
                <a:ext cx="60" cy="68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5" name="Group 35">
              <a:extLst>
                <a:ext uri="{FF2B5EF4-FFF2-40B4-BE49-F238E27FC236}">
                  <a16:creationId xmlns:a16="http://schemas.microsoft.com/office/drawing/2014/main" id="{04C12FD0-7135-4F32-8D01-3F3145E9EE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" y="85"/>
              <a:ext cx="884" cy="60"/>
              <a:chOff x="230" y="85"/>
              <a:chExt cx="884" cy="60"/>
            </a:xfrm>
          </p:grpSpPr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id="{9724E1B5-AE03-4668-96D1-3C64BFA0A8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" y="85"/>
                <a:ext cx="68" cy="60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id="{EDF029ED-866D-40ED-81A1-E2BF5D7ED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85"/>
                <a:ext cx="68" cy="60"/>
              </a:xfrm>
              <a:prstGeom prst="rect">
                <a:avLst/>
              </a:prstGeom>
              <a:solidFill>
                <a:srgbClr val="BF5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id="{E7454E28-A3B7-40CA-912D-1532462A0D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5" y="85"/>
                <a:ext cx="68" cy="60"/>
              </a:xfrm>
              <a:prstGeom prst="rect">
                <a:avLst/>
              </a:prstGeom>
              <a:solidFill>
                <a:srgbClr val="DF9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id="{97C20D6A-651A-41E8-9C8B-97CDD4D2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" y="85"/>
                <a:ext cx="68" cy="60"/>
              </a:xfrm>
              <a:prstGeom prst="rect">
                <a:avLst/>
              </a:prstGeom>
              <a:solidFill>
                <a:srgbClr val="BFD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id="{5C13918D-2E04-49E6-A12A-28608CCE9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" y="85"/>
                <a:ext cx="68" cy="60"/>
              </a:xfrm>
              <a:prstGeom prst="rect">
                <a:avLst/>
              </a:prstGeom>
              <a:solidFill>
                <a:srgbClr val="9FB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id="{E1910876-C8E3-4FD9-B2F2-7D18457EE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" y="85"/>
                <a:ext cx="68" cy="60"/>
              </a:xfrm>
              <a:prstGeom prst="rect">
                <a:avLst/>
              </a:prstGeom>
              <a:solidFill>
                <a:srgbClr val="3F7F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id="{ABBD2910-0C13-4D24-BD95-CAE8040D8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" y="85"/>
                <a:ext cx="68" cy="6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61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4365625"/>
            <a:ext cx="7315200" cy="566738"/>
          </a:xfrm>
        </p:spPr>
        <p:txBody>
          <a:bodyPr anchor="ctr" anchorCtr="1">
            <a:spAutoFit/>
          </a:bodyPr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ko-KR" altLang="en-US"/>
              <a:t>마스터 부제목 유형 편집</a:t>
            </a:r>
          </a:p>
        </p:txBody>
      </p:sp>
      <p:sp>
        <p:nvSpPr>
          <p:cNvPr id="261124" name="AutoShape 4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1263650" y="1585913"/>
            <a:ext cx="6621463" cy="56515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FFFF99">
                  <a:gamma/>
                  <a:shade val="51373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51373"/>
                  <a:invGamma/>
                </a:srgbClr>
              </a:gs>
            </a:gsLst>
            <a:lin ang="2700000" scaled="1"/>
          </a:gradFill>
          <a:ln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r>
              <a:rPr lang="ko-KR" altLang="en-US"/>
              <a:t>마스터 제목 유형 편집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5DB24477-877C-403C-B87C-6B37B1C6362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56896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1" sz="1400">
                <a:effectLst/>
                <a:ea typeface="돋움" panose="020B0600000101010101" pitchFamily="34" charset="-127"/>
              </a:defRPr>
            </a:lvl1pPr>
          </a:lstStyle>
          <a:p>
            <a:fld id="{463C2BE3-195F-4435-B246-5650B274861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A214235D-C506-4CF7-ADFA-CE12FE6E9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81000" y="6553200"/>
            <a:ext cx="2971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1" sz="1400">
                <a:solidFill>
                  <a:srgbClr val="0B2D76"/>
                </a:solidFill>
                <a:effectLst/>
                <a:ea typeface="돋움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284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068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12053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164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25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5665F-B552-484F-B310-6A97170E6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65E53-C1A1-4001-AAB8-5B595EBD1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76BDBD-7B6E-4353-9B5F-1FAFD5A915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D1C6C-6F65-4532-A106-D88F22388F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1003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20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443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307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725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0574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420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351337-EF96-4657-8282-C908D5B44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B8CD1-50AC-41B0-83A5-52C9226CA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6CB0B3-DE9F-42C6-BDDD-318E98002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CC8AD-D9D9-476B-8082-B1B91C368C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4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5DEA8C-1A75-4887-BFC8-D734D2F1D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0EA602-DFF8-476A-8A6B-7D18335B79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CC3D91-1B88-41C1-89B1-8C1429E3F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4ADEB-C31A-4E4D-A037-7A06DE0099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04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887222-B69A-4922-9F37-A075586CB1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BDF987-3EC1-4869-BA77-B266456EC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99D9CE-D772-43C5-9937-256F4D071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E7D51-25D0-488F-BB34-0459C739A0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94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E5806-F40B-49FB-B3EF-B6FAA0A1B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CD3C2A-5768-48AF-AB96-F9D896048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9EB312-FB22-48D1-8990-F5CECDD07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6500E-8F20-4B71-98D4-16080E791B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21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49E39-AF89-44E9-9F36-A3659F35A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09E34-9BFA-4711-BFE3-71DF6D761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57ED27-4439-413D-9BF0-C8A24804D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17A38-87C1-44B6-9950-E4A3997F3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3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FEF3B-2282-46D6-A267-D847BB2AC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E1CE35-EC68-4359-AE3B-26CBB9AD5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7771E-6A6A-4242-A949-2A21F3D2B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A210B-4769-4AA7-BA97-83FB886ACE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15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B87D92-8B2C-4DCD-8C82-6484CAFBB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BB1657C-02E0-4344-BFC3-0DEE32DA8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24F3098-28AC-4042-9FDA-7CF67DBD84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0DF5637-A59E-4C2E-A152-754A04FE4B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2B51F85-D5D0-4DC0-8402-1A70E15208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fld id="{9D9C8C84-2F76-4E3A-89D3-F49BC0830A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119127D-41EF-462B-A0EE-BA65CBA34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0AB254-9D0E-4704-A8D2-9BC184FD3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0C97B0BB-C4F2-46F6-8900-BF9C73A5EA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0BA72958-DEAE-4D27-93F5-0EEBD413CE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17C295E4-4A6A-4270-B32D-FDD260F339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fld id="{B7287968-EBF4-45AD-AA45-513EAE91CC3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9900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1" name="Rectangle 5">
            <a:extLst>
              <a:ext uri="{FF2B5EF4-FFF2-40B4-BE49-F238E27FC236}">
                <a16:creationId xmlns:a16="http://schemas.microsoft.com/office/drawing/2014/main" id="{38960F78-24C6-40F2-AA28-F9B91AECB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0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0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0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0101"/>
                        </p:tgtEl>
                      </p:cBhvr>
                    </p:animEffect>
                  </p:childTnLst>
                  <p:subTnLst>
                    <p:cmd type="evt" cmd="onstopaudio">
                      <p:cBhvr>
                        <p:cTn display="0" masterRel="sameClick">
                          <p:stCondLst>
                            <p:cond delay="0"/>
                          </p:stCondLst>
                        </p:cTn>
                        <p:tgtEl>
                          <p:sldTgt/>
                        </p:tgtEl>
                      </p:cBhvr>
                    </p:cmd>
                  </p:sub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0101"/>
                        </p:tgtEl>
                      </p:cBhvr>
                    </p:animEffect>
                  </p:childTnLst>
                  <p:subTnLst>
                    <p:cmd type="evt" cmd="onstopaudio">
                      <p:cBhvr>
                        <p:cTn display="0" masterRel="sameClick">
                          <p:stCondLst>
                            <p:cond delay="0"/>
                          </p:stCondLst>
                        </p:cTn>
                        <p:tgtEl>
                          <p:sldTgt/>
                        </p:tgtEl>
                      </p:cBhvr>
                    </p:cmd>
                  </p:sub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0101"/>
                        </p:tgtEl>
                      </p:cBhvr>
                    </p:animEffect>
                  </p:childTnLst>
                  <p:subTnLst>
                    <p:cmd type="evt" cmd="onstopaudio">
                      <p:cBhvr>
                        <p:cTn display="0" masterRel="sameClick">
                          <p:stCondLst>
                            <p:cond delay="0"/>
                          </p:stCondLst>
                        </p:cTn>
                        <p:tgtEl>
                          <p:sldTgt/>
                        </p:tgtEl>
                      </p:cBhvr>
                    </p:cmd>
                  </p:sub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0101"/>
                        </p:tgtEl>
                      </p:cBhvr>
                    </p:animEffect>
                  </p:childTnLst>
                  <p:subTnLst>
                    <p:cmd type="evt" cmd="onstopaudio">
                      <p:cBhvr>
                        <p:cTn display="0" masterRel="sameClick">
                          <p:stCondLst>
                            <p:cond delay="0"/>
                          </p:stCondLst>
                        </p:cTn>
                        <p:tgtEl>
                          <p:sldTgt/>
                        </p:tgtEl>
                      </p:cBhvr>
                    </p:cmd>
                  </p:sub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0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0101"/>
                        </p:tgtEl>
                      </p:cBhvr>
                    </p:animEffect>
                  </p:childTnLst>
                  <p:subTnLst>
                    <p:cmd type="evt" cmd="onstopaudio">
                      <p:cBhvr>
                        <p:cTn display="0" masterRel="sameClick">
                          <p:stCondLst>
                            <p:cond delay="0"/>
                          </p:stCondLst>
                        </p:cTn>
                        <p:tgtEl>
                          <p:sldTgt/>
                        </p:tgtEl>
                      </p:cBhvr>
                    </p:cmd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rgbClr val="081D58"/>
          </a:solidFill>
          <a:latin typeface="Arial" pitchFamily="34" charset="0"/>
          <a:ea typeface="돋움" pitchFamily="34" charset="-127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Monotype Sorts" pitchFamily="2" charset="2"/>
        <a:buChar char="q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B00E4"/>
        </a:buClr>
        <a:buSzPct val="90000"/>
        <a:buFont typeface="Wingdings" panose="05000000000000000000" pitchFamily="2" charset="2"/>
        <a:buChar char="Ü"/>
        <a:defRPr kumimoji="1" sz="2000">
          <a:solidFill>
            <a:srgbClr val="00279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79F"/>
        </a:buClr>
        <a:buSzPct val="80000"/>
        <a:buFont typeface="Wingdings" panose="05000000000000000000" pitchFamily="2" charset="2"/>
        <a:buChar char="§"/>
        <a:defRPr kumimoji="1" sz="2400">
          <a:solidFill>
            <a:srgbClr val="004E4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6CB7615-00A0-411B-802D-107C2D49D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717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endParaRPr lang="en-US" altLang="en-US" sz="5400">
              <a:solidFill>
                <a:srgbClr val="00FFFF"/>
              </a:solidFill>
              <a:effectLst/>
              <a:latin typeface="Boost SSi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A55BB7-FF9E-4BBB-A9FF-48A972FA5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34000"/>
            <a:ext cx="9144000" cy="167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en-US" altLang="en-US" sz="6000" b="1">
                <a:solidFill>
                  <a:srgbClr val="FFFFFF"/>
                </a:solidFill>
                <a:effectLst/>
              </a:rPr>
              <a:t>Artificial Intelligence</a:t>
            </a:r>
          </a:p>
          <a:p>
            <a:pPr algn="ctr"/>
            <a:r>
              <a:rPr lang="en-US" altLang="en-US" sz="4000" b="1">
                <a:solidFill>
                  <a:srgbClr val="FFFFFF"/>
                </a:solidFill>
                <a:effectLst/>
              </a:rPr>
              <a:t>Technique</a:t>
            </a:r>
          </a:p>
        </p:txBody>
      </p:sp>
      <p:pic>
        <p:nvPicPr>
          <p:cNvPr id="8196" name="Picture 4" descr="Untitled-1 copy">
            <a:extLst>
              <a:ext uri="{FF2B5EF4-FFF2-40B4-BE49-F238E27FC236}">
                <a16:creationId xmlns:a16="http://schemas.microsoft.com/office/drawing/2014/main" id="{A6FB1B8E-0D0F-4E48-A6F3-5747995D1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3" t="4218" b="18248"/>
          <a:stretch>
            <a:fillRect/>
          </a:stretch>
        </p:blipFill>
        <p:spPr bwMode="auto">
          <a:xfrm>
            <a:off x="0" y="2552700"/>
            <a:ext cx="9144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>
            <a:extLst>
              <a:ext uri="{FF2B5EF4-FFF2-40B4-BE49-F238E27FC236}">
                <a16:creationId xmlns:a16="http://schemas.microsoft.com/office/drawing/2014/main" id="{262BCDCF-06B9-4786-A52D-DFF6ACE3CAA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609600"/>
            <a:ext cx="1873250" cy="1368425"/>
            <a:chOff x="2290" y="890"/>
            <a:chExt cx="1180" cy="862"/>
          </a:xfrm>
        </p:grpSpPr>
        <p:grpSp>
          <p:nvGrpSpPr>
            <p:cNvPr id="17435" name="Group 5">
              <a:extLst>
                <a:ext uri="{FF2B5EF4-FFF2-40B4-BE49-F238E27FC236}">
                  <a16:creationId xmlns:a16="http://schemas.microsoft.com/office/drawing/2014/main" id="{6374F8D9-A805-4650-B631-284A2F174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17438" name="Group 6">
                <a:extLst>
                  <a:ext uri="{FF2B5EF4-FFF2-40B4-BE49-F238E27FC236}">
                    <a16:creationId xmlns:a16="http://schemas.microsoft.com/office/drawing/2014/main" id="{06BA4B59-903D-4FD6-88F7-ED02A07DB9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17442" name="Rectangle 7">
                  <a:extLst>
                    <a:ext uri="{FF2B5EF4-FFF2-40B4-BE49-F238E27FC236}">
                      <a16:creationId xmlns:a16="http://schemas.microsoft.com/office/drawing/2014/main" id="{C01654E4-BDE1-4E4A-B377-C661C5DD25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rgbClr val="CCCC00"/>
                </a:solidFill>
                <a:ln w="9525">
                  <a:solidFill>
                    <a:srgbClr val="6600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236552" name="Line 8">
                  <a:extLst>
                    <a:ext uri="{FF2B5EF4-FFF2-40B4-BE49-F238E27FC236}">
                      <a16:creationId xmlns:a16="http://schemas.microsoft.com/office/drawing/2014/main" id="{C510152A-3E7C-405E-8F60-ED8B949992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rgbClr val="6600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44" name="Text Box 9">
                  <a:extLst>
                    <a:ext uri="{FF2B5EF4-FFF2-40B4-BE49-F238E27FC236}">
                      <a16:creationId xmlns:a16="http://schemas.microsoft.com/office/drawing/2014/main" id="{A4DDFF6D-B286-441C-895B-F9BCA1BF60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660033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1        2         3</a:t>
                  </a:r>
                </a:p>
              </p:txBody>
            </p:sp>
          </p:grpSp>
          <p:sp>
            <p:nvSpPr>
              <p:cNvPr id="236554" name="Line 10">
                <a:extLst>
                  <a:ext uri="{FF2B5EF4-FFF2-40B4-BE49-F238E27FC236}">
                    <a16:creationId xmlns:a16="http://schemas.microsoft.com/office/drawing/2014/main" id="{86C747DD-33E2-417E-AE3C-D599D45490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6555" name="Line 11">
                <a:extLst>
                  <a:ext uri="{FF2B5EF4-FFF2-40B4-BE49-F238E27FC236}">
                    <a16:creationId xmlns:a16="http://schemas.microsoft.com/office/drawing/2014/main" id="{38264A3E-527D-4946-BD9E-846B3CFBC6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41" name="Text Box 12">
                <a:extLst>
                  <a:ext uri="{FF2B5EF4-FFF2-40B4-BE49-F238E27FC236}">
                    <a16:creationId xmlns:a16="http://schemas.microsoft.com/office/drawing/2014/main" id="{7FA95B6B-39F7-4A7D-8C4E-7E4505892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660033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7       8        9</a:t>
                </a:r>
              </a:p>
            </p:txBody>
          </p:sp>
        </p:grpSp>
        <p:sp>
          <p:nvSpPr>
            <p:cNvPr id="236557" name="Line 13">
              <a:extLst>
                <a:ext uri="{FF2B5EF4-FFF2-40B4-BE49-F238E27FC236}">
                  <a16:creationId xmlns:a16="http://schemas.microsoft.com/office/drawing/2014/main" id="{DB2180AE-A078-4CA3-91F1-269C5807FC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37" name="Text Box 14">
              <a:extLst>
                <a:ext uri="{FF2B5EF4-FFF2-40B4-BE49-F238E27FC236}">
                  <a16:creationId xmlns:a16="http://schemas.microsoft.com/office/drawing/2014/main" id="{37A89B47-ED76-4F6A-82BD-F128EF346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660033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4       5        6</a:t>
              </a:r>
            </a:p>
          </p:txBody>
        </p:sp>
      </p:grpSp>
      <p:sp>
        <p:nvSpPr>
          <p:cNvPr id="17411" name="Rectangle 45">
            <a:extLst>
              <a:ext uri="{FF2B5EF4-FFF2-40B4-BE49-F238E27FC236}">
                <a16:creationId xmlns:a16="http://schemas.microsoft.com/office/drawing/2014/main" id="{8E95DAAE-668A-40FC-B25C-96EE26252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Tic-Tac-Toe-1</a:t>
            </a:r>
            <a:endParaRPr lang="en-US" altLang="en-US">
              <a:effectLst/>
            </a:endParaRPr>
          </a:p>
        </p:txBody>
      </p:sp>
      <p:sp>
        <p:nvSpPr>
          <p:cNvPr id="17412" name="Rectangle 18">
            <a:extLst>
              <a:ext uri="{FF2B5EF4-FFF2-40B4-BE49-F238E27FC236}">
                <a16:creationId xmlns:a16="http://schemas.microsoft.com/office/drawing/2014/main" id="{90A5A528-2E73-47B5-B589-D2182B243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7924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b="1">
                <a:effectLst/>
                <a:latin typeface="TimesNewRomanPS-BoldMT" charset="0"/>
              </a:rPr>
              <a:t>1             2          3          4          5            6           7         8            9</a:t>
            </a:r>
          </a:p>
        </p:txBody>
      </p:sp>
      <p:graphicFrame>
        <p:nvGraphicFramePr>
          <p:cNvPr id="236613" name="Group 69">
            <a:extLst>
              <a:ext uri="{FF2B5EF4-FFF2-40B4-BE49-F238E27FC236}">
                <a16:creationId xmlns:a16="http://schemas.microsoft.com/office/drawing/2014/main" id="{1AB23D59-CD95-4F1C-9E0D-0325A6420BD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685800" y="2514600"/>
          <a:ext cx="7772400" cy="8382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8646" name="Group 54">
            <a:extLst>
              <a:ext uri="{FF2B5EF4-FFF2-40B4-BE49-F238E27FC236}">
                <a16:creationId xmlns:a16="http://schemas.microsoft.com/office/drawing/2014/main" id="{EE0639A0-BBE3-467C-8664-1B6DDF7E71E1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914400"/>
          <a:ext cx="914400" cy="52578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46" name="Rectangle 72">
            <a:extLst>
              <a:ext uri="{FF2B5EF4-FFF2-40B4-BE49-F238E27FC236}">
                <a16:creationId xmlns:a16="http://schemas.microsoft.com/office/drawing/2014/main" id="{31E7F88F-1B36-4174-8536-E4C8DAF5E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90600"/>
            <a:ext cx="159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000 000 000</a:t>
            </a:r>
          </a:p>
        </p:txBody>
      </p:sp>
      <p:sp>
        <p:nvSpPr>
          <p:cNvPr id="18447" name="Rectangle 74">
            <a:extLst>
              <a:ext uri="{FF2B5EF4-FFF2-40B4-BE49-F238E27FC236}">
                <a16:creationId xmlns:a16="http://schemas.microsoft.com/office/drawing/2014/main" id="{6E55AD24-BFF1-4E05-92FC-FC04E6316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990600"/>
            <a:ext cx="159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66FF"/>
                </a:solidFill>
                <a:effectLst/>
              </a:rPr>
              <a:t>000 010 000</a:t>
            </a:r>
          </a:p>
        </p:txBody>
      </p:sp>
      <p:sp>
        <p:nvSpPr>
          <p:cNvPr id="238667" name="Line 75">
            <a:extLst>
              <a:ext uri="{FF2B5EF4-FFF2-40B4-BE49-F238E27FC236}">
                <a16:creationId xmlns:a16="http://schemas.microsoft.com/office/drawing/2014/main" id="{CAD1318C-0C64-42C5-B074-DF425B268B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8449" name="Group 79">
            <a:extLst>
              <a:ext uri="{FF2B5EF4-FFF2-40B4-BE49-F238E27FC236}">
                <a16:creationId xmlns:a16="http://schemas.microsoft.com/office/drawing/2014/main" id="{412F05DF-C8CC-4E6B-AEA7-369073E8E85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914400"/>
            <a:ext cx="3124200" cy="5257800"/>
            <a:chOff x="96" y="576"/>
            <a:chExt cx="1968" cy="3312"/>
          </a:xfrm>
        </p:grpSpPr>
        <p:grpSp>
          <p:nvGrpSpPr>
            <p:cNvPr id="18452" name="Group 73">
              <a:extLst>
                <a:ext uri="{FF2B5EF4-FFF2-40B4-BE49-F238E27FC236}">
                  <a16:creationId xmlns:a16="http://schemas.microsoft.com/office/drawing/2014/main" id="{327CC709-C917-40E6-8A73-E2B3F02907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576"/>
              <a:ext cx="1968" cy="3312"/>
              <a:chOff x="96" y="480"/>
              <a:chExt cx="1968" cy="3312"/>
            </a:xfrm>
          </p:grpSpPr>
          <p:sp>
            <p:nvSpPr>
              <p:cNvPr id="18454" name="Rectangle 23">
                <a:extLst>
                  <a:ext uri="{FF2B5EF4-FFF2-40B4-BE49-F238E27FC236}">
                    <a16:creationId xmlns:a16="http://schemas.microsoft.com/office/drawing/2014/main" id="{6727E9A8-F107-40D3-9034-B869EF0B4D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143"/>
                <a:ext cx="576" cy="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en-US" altLang="en-US">
                  <a:effectLst/>
                  <a:latin typeface="Arial Unicode MS" panose="020B0604020202020204" pitchFamily="34" charset="-128"/>
                </a:endParaRPr>
              </a:p>
            </p:txBody>
          </p:sp>
          <p:sp>
            <p:nvSpPr>
              <p:cNvPr id="18455" name="Rectangle 22">
                <a:extLst>
                  <a:ext uri="{FF2B5EF4-FFF2-40B4-BE49-F238E27FC236}">
                    <a16:creationId xmlns:a16="http://schemas.microsoft.com/office/drawing/2014/main" id="{63AC6D7C-AB9E-4BB8-8B45-E1CB585C4F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788"/>
                <a:ext cx="576" cy="1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2400" b="1">
                    <a:effectLst/>
                    <a:latin typeface="Arial Unicode MS" panose="020B0604020202020204" pitchFamily="34" charset="-128"/>
                  </a:rPr>
                  <a:t>   </a:t>
                </a:r>
                <a:endParaRPr lang="en-US" altLang="en-US" sz="2400">
                  <a:effectLst/>
                  <a:latin typeface="Arial Unicode MS" panose="020B0604020202020204" pitchFamily="34" charset="-128"/>
                </a:endParaRPr>
              </a:p>
            </p:txBody>
          </p:sp>
          <p:sp>
            <p:nvSpPr>
              <p:cNvPr id="18456" name="Rectangle 21">
                <a:extLst>
                  <a:ext uri="{FF2B5EF4-FFF2-40B4-BE49-F238E27FC236}">
                    <a16:creationId xmlns:a16="http://schemas.microsoft.com/office/drawing/2014/main" id="{5E425F73-E72C-47DF-A533-ABE7406DD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1134"/>
                <a:ext cx="576" cy="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en-US" altLang="en-US">
                  <a:effectLst/>
                  <a:latin typeface="Arial Unicode MS" panose="020B0604020202020204" pitchFamily="34" charset="-128"/>
                </a:endParaRPr>
              </a:p>
            </p:txBody>
          </p:sp>
          <p:sp>
            <p:nvSpPr>
              <p:cNvPr id="18457" name="Rectangle 20">
                <a:extLst>
                  <a:ext uri="{FF2B5EF4-FFF2-40B4-BE49-F238E27FC236}">
                    <a16:creationId xmlns:a16="http://schemas.microsoft.com/office/drawing/2014/main" id="{EB7A1D7C-96D2-4C2E-B26E-6739F6F2D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480"/>
                <a:ext cx="576" cy="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en-US" altLang="en-US">
                  <a:effectLst/>
                  <a:latin typeface="Arial Unicode MS" panose="020B0604020202020204" pitchFamily="34" charset="-128"/>
                </a:endParaRPr>
              </a:p>
            </p:txBody>
          </p:sp>
          <p:sp>
            <p:nvSpPr>
              <p:cNvPr id="238616" name="Line 24">
                <a:extLst>
                  <a:ext uri="{FF2B5EF4-FFF2-40B4-BE49-F238E27FC236}">
                    <a16:creationId xmlns:a16="http://schemas.microsoft.com/office/drawing/2014/main" id="{90F15BFA-E8B3-4FA1-AE6A-48F4FDD273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480"/>
                <a:ext cx="5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17" name="Line 25">
                <a:extLst>
                  <a:ext uri="{FF2B5EF4-FFF2-40B4-BE49-F238E27FC236}">
                    <a16:creationId xmlns:a16="http://schemas.microsoft.com/office/drawing/2014/main" id="{C6E1DC8A-B892-4579-959F-F061382AFC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134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18" name="Line 26">
                <a:extLst>
                  <a:ext uri="{FF2B5EF4-FFF2-40B4-BE49-F238E27FC236}">
                    <a16:creationId xmlns:a16="http://schemas.microsoft.com/office/drawing/2014/main" id="{58EE6350-8614-490F-B849-81A392BB3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788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19" name="Line 27">
                <a:extLst>
                  <a:ext uri="{FF2B5EF4-FFF2-40B4-BE49-F238E27FC236}">
                    <a16:creationId xmlns:a16="http://schemas.microsoft.com/office/drawing/2014/main" id="{B6C8D562-65BD-4CED-9E64-E54F7342BD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3143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20" name="Line 28">
                <a:extLst>
                  <a:ext uri="{FF2B5EF4-FFF2-40B4-BE49-F238E27FC236}">
                    <a16:creationId xmlns:a16="http://schemas.microsoft.com/office/drawing/2014/main" id="{D8EEB437-1951-4564-959E-4756B47F9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3792"/>
                <a:ext cx="57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21" name="Line 29">
                <a:extLst>
                  <a:ext uri="{FF2B5EF4-FFF2-40B4-BE49-F238E27FC236}">
                    <a16:creationId xmlns:a16="http://schemas.microsoft.com/office/drawing/2014/main" id="{5F8E10BB-942E-4A6F-84B3-E28F940B25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480"/>
                <a:ext cx="0" cy="331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8622" name="Line 30">
                <a:extLst>
                  <a:ext uri="{FF2B5EF4-FFF2-40B4-BE49-F238E27FC236}">
                    <a16:creationId xmlns:a16="http://schemas.microsoft.com/office/drawing/2014/main" id="{B15A8223-7701-4359-AE1F-698BEDDF1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480"/>
                <a:ext cx="0" cy="331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65" name="Rectangle 71">
                <a:extLst>
                  <a:ext uri="{FF2B5EF4-FFF2-40B4-BE49-F238E27FC236}">
                    <a16:creationId xmlns:a16="http://schemas.microsoft.com/office/drawing/2014/main" id="{B782CB1F-8663-477D-B074-1FF055E46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528"/>
                <a:ext cx="1968" cy="3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3365"/>
                    </a:solidFill>
                    <a:effectLst/>
                    <a:latin typeface="ArialMT" charset="0"/>
                  </a:rPr>
                  <a:t>000 000 000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3365"/>
                    </a:solidFill>
                    <a:effectLst/>
                    <a:latin typeface="ArialMT" charset="0"/>
                  </a:rPr>
                  <a:t>000 000 001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003365"/>
                  </a:solidFill>
                  <a:effectLst/>
                  <a:latin typeface="ArialMT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3365"/>
                    </a:solidFill>
                    <a:effectLst/>
                    <a:latin typeface="ArialMT" charset="0"/>
                  </a:rPr>
                  <a:t>222 222 222</a:t>
                </a:r>
              </a:p>
            </p:txBody>
          </p:sp>
        </p:grpSp>
        <p:sp>
          <p:nvSpPr>
            <p:cNvPr id="18453" name="Rectangle 77">
              <a:extLst>
                <a:ext uri="{FF2B5EF4-FFF2-40B4-BE49-F238E27FC236}">
                  <a16:creationId xmlns:a16="http://schemas.microsoft.com/office/drawing/2014/main" id="{D18A91C9-9E4C-418E-A90D-226E2FFED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12"/>
              <a:ext cx="19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effectLst/>
                  <a:latin typeface="TimesNewRomanPS-BoldMT" charset="0"/>
                </a:rPr>
                <a:t>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effectLst/>
                  <a:latin typeface="TimesNewRomanPS-BoldMT" charset="0"/>
                </a:rPr>
                <a:t>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effectLst/>
                  <a:latin typeface="TimesNewRomanPS-BoldMT" charset="0"/>
                </a:rPr>
                <a:t>.</a:t>
              </a:r>
            </a:p>
          </p:txBody>
        </p:sp>
      </p:grpSp>
      <p:sp>
        <p:nvSpPr>
          <p:cNvPr id="18450" name="Rectangle 78">
            <a:extLst>
              <a:ext uri="{FF2B5EF4-FFF2-40B4-BE49-F238E27FC236}">
                <a16:creationId xmlns:a16="http://schemas.microsoft.com/office/drawing/2014/main" id="{8058BA38-275E-478C-A298-D9F661EF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30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effectLst/>
                <a:latin typeface="TimesNewRomanPS-BoldMT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effectLst/>
                <a:latin typeface="TimesNewRomanPS-BoldMT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effectLst/>
                <a:latin typeface="TimesNewRomanPS-BoldMT" charset="0"/>
              </a:rPr>
              <a:t>.</a:t>
            </a:r>
          </a:p>
        </p:txBody>
      </p:sp>
      <p:sp>
        <p:nvSpPr>
          <p:cNvPr id="18451" name="Rectangle 80">
            <a:extLst>
              <a:ext uri="{FF2B5EF4-FFF2-40B4-BE49-F238E27FC236}">
                <a16:creationId xmlns:a16="http://schemas.microsoft.com/office/drawing/2014/main" id="{920F9F12-3D23-4212-A42B-95032E6C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Tic-Tac-Toe-1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6">
            <a:extLst>
              <a:ext uri="{FF2B5EF4-FFF2-40B4-BE49-F238E27FC236}">
                <a16:creationId xmlns:a16="http://schemas.microsoft.com/office/drawing/2014/main" id="{8CD90878-3E6A-4610-9570-92F72FCF6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Tic-Tac-Toe-1</a:t>
            </a:r>
            <a:endParaRPr lang="en-US" altLang="en-US">
              <a:effectLst/>
            </a:endParaRPr>
          </a:p>
        </p:txBody>
      </p:sp>
      <p:graphicFrame>
        <p:nvGraphicFramePr>
          <p:cNvPr id="1026" name="Object 27">
            <a:extLst>
              <a:ext uri="{FF2B5EF4-FFF2-40B4-BE49-F238E27FC236}">
                <a16:creationId xmlns:a16="http://schemas.microsoft.com/office/drawing/2014/main" id="{4168BEEB-BDC7-4993-846C-94F2AB7CCD3E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143000" y="762000"/>
          <a:ext cx="6629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3377184" imgH="2414016" progId="Word.Document.8">
                  <p:embed/>
                </p:oleObj>
              </mc:Choice>
              <mc:Fallback>
                <p:oleObj name="Document" r:id="rId3" imgW="3377184" imgH="2414016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66294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9">
            <a:extLst>
              <a:ext uri="{FF2B5EF4-FFF2-40B4-BE49-F238E27FC236}">
                <a16:creationId xmlns:a16="http://schemas.microsoft.com/office/drawing/2014/main" id="{5A0738A7-338F-4FB1-B05F-C691C794F899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914400"/>
            <a:ext cx="1873250" cy="1368425"/>
            <a:chOff x="2290" y="890"/>
            <a:chExt cx="1180" cy="862"/>
          </a:xfrm>
        </p:grpSpPr>
        <p:grpSp>
          <p:nvGrpSpPr>
            <p:cNvPr id="19497" name="Group 30">
              <a:extLst>
                <a:ext uri="{FF2B5EF4-FFF2-40B4-BE49-F238E27FC236}">
                  <a16:creationId xmlns:a16="http://schemas.microsoft.com/office/drawing/2014/main" id="{CF8F0CB0-9992-4A27-8B9E-D99862BE8B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19500" name="Group 31">
                <a:extLst>
                  <a:ext uri="{FF2B5EF4-FFF2-40B4-BE49-F238E27FC236}">
                    <a16:creationId xmlns:a16="http://schemas.microsoft.com/office/drawing/2014/main" id="{6CA1012F-3A78-40AC-AD4B-1B2B257B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19504" name="Rectangle 32">
                  <a:extLst>
                    <a:ext uri="{FF2B5EF4-FFF2-40B4-BE49-F238E27FC236}">
                      <a16:creationId xmlns:a16="http://schemas.microsoft.com/office/drawing/2014/main" id="{A4954741-A12C-4E22-85E1-8CEB21C940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rgbClr val="CCCC00"/>
                </a:solidFill>
                <a:ln w="9525">
                  <a:solidFill>
                    <a:srgbClr val="6600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98689" name="Line 33">
                  <a:extLst>
                    <a:ext uri="{FF2B5EF4-FFF2-40B4-BE49-F238E27FC236}">
                      <a16:creationId xmlns:a16="http://schemas.microsoft.com/office/drawing/2014/main" id="{9B0BF367-42F1-4B7D-9915-A194611E27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rgbClr val="6600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06" name="Text Box 34">
                  <a:extLst>
                    <a:ext uri="{FF2B5EF4-FFF2-40B4-BE49-F238E27FC236}">
                      <a16:creationId xmlns:a16="http://schemas.microsoft.com/office/drawing/2014/main" id="{5D1F2B67-06D0-479B-B0E6-C10AE8A879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660033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0       0       0</a:t>
                  </a:r>
                </a:p>
              </p:txBody>
            </p:sp>
          </p:grpSp>
          <p:sp>
            <p:nvSpPr>
              <p:cNvPr id="198691" name="Line 35">
                <a:extLst>
                  <a:ext uri="{FF2B5EF4-FFF2-40B4-BE49-F238E27FC236}">
                    <a16:creationId xmlns:a16="http://schemas.microsoft.com/office/drawing/2014/main" id="{11D91D0A-E0C6-4C91-9017-A655C9A762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8692" name="Line 36">
                <a:extLst>
                  <a:ext uri="{FF2B5EF4-FFF2-40B4-BE49-F238E27FC236}">
                    <a16:creationId xmlns:a16="http://schemas.microsoft.com/office/drawing/2014/main" id="{3FCF5934-8B56-4C77-8894-85591369C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503" name="Text Box 37">
                <a:extLst>
                  <a:ext uri="{FF2B5EF4-FFF2-40B4-BE49-F238E27FC236}">
                    <a16:creationId xmlns:a16="http://schemas.microsoft.com/office/drawing/2014/main" id="{BD0CBD84-6753-4497-81FD-C7F3899647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660033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0       0       0</a:t>
                </a:r>
              </a:p>
            </p:txBody>
          </p:sp>
        </p:grpSp>
        <p:sp>
          <p:nvSpPr>
            <p:cNvPr id="198694" name="Line 38">
              <a:extLst>
                <a:ext uri="{FF2B5EF4-FFF2-40B4-BE49-F238E27FC236}">
                  <a16:creationId xmlns:a16="http://schemas.microsoft.com/office/drawing/2014/main" id="{A272F2BD-26E2-4F14-851C-E19141C8EE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99" name="Text Box 39">
              <a:extLst>
                <a:ext uri="{FF2B5EF4-FFF2-40B4-BE49-F238E27FC236}">
                  <a16:creationId xmlns:a16="http://schemas.microsoft.com/office/drawing/2014/main" id="{5E6C24B7-6C71-43E7-87E8-BEB005D6D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660033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0       1        0</a:t>
              </a:r>
            </a:p>
          </p:txBody>
        </p:sp>
      </p:grpSp>
      <p:grpSp>
        <p:nvGrpSpPr>
          <p:cNvPr id="19459" name="Group 62">
            <a:extLst>
              <a:ext uri="{FF2B5EF4-FFF2-40B4-BE49-F238E27FC236}">
                <a16:creationId xmlns:a16="http://schemas.microsoft.com/office/drawing/2014/main" id="{8737DDFA-A317-44A8-95BF-A2ED58E0C44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514600"/>
            <a:ext cx="1873250" cy="1368425"/>
            <a:chOff x="2290" y="890"/>
            <a:chExt cx="1180" cy="862"/>
          </a:xfrm>
        </p:grpSpPr>
        <p:grpSp>
          <p:nvGrpSpPr>
            <p:cNvPr id="19487" name="Group 63">
              <a:extLst>
                <a:ext uri="{FF2B5EF4-FFF2-40B4-BE49-F238E27FC236}">
                  <a16:creationId xmlns:a16="http://schemas.microsoft.com/office/drawing/2014/main" id="{3E33259F-DB2C-443F-BF22-530234295B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19490" name="Group 64">
                <a:extLst>
                  <a:ext uri="{FF2B5EF4-FFF2-40B4-BE49-F238E27FC236}">
                    <a16:creationId xmlns:a16="http://schemas.microsoft.com/office/drawing/2014/main" id="{48C2ADDE-6321-434B-A5CA-31DCF2ED96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19494" name="Rectangle 65">
                  <a:extLst>
                    <a:ext uri="{FF2B5EF4-FFF2-40B4-BE49-F238E27FC236}">
                      <a16:creationId xmlns:a16="http://schemas.microsoft.com/office/drawing/2014/main" id="{7BA97ED0-7CFC-4D7F-B790-733985EBEB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rgbClr val="CCCC00"/>
                </a:solidFill>
                <a:ln w="9525">
                  <a:solidFill>
                    <a:srgbClr val="6600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98722" name="Line 66">
                  <a:extLst>
                    <a:ext uri="{FF2B5EF4-FFF2-40B4-BE49-F238E27FC236}">
                      <a16:creationId xmlns:a16="http://schemas.microsoft.com/office/drawing/2014/main" id="{BC5DD221-D53B-4E1A-9303-0F3F1D9AF8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rgbClr val="6600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96" name="Text Box 67">
                  <a:extLst>
                    <a:ext uri="{FF2B5EF4-FFF2-40B4-BE49-F238E27FC236}">
                      <a16:creationId xmlns:a16="http://schemas.microsoft.com/office/drawing/2014/main" id="{DAE4FD44-C5FB-4B62-89D6-B3D882F0A9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660033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1        2      0</a:t>
                  </a:r>
                </a:p>
              </p:txBody>
            </p:sp>
          </p:grpSp>
          <p:sp>
            <p:nvSpPr>
              <p:cNvPr id="198724" name="Line 68">
                <a:extLst>
                  <a:ext uri="{FF2B5EF4-FFF2-40B4-BE49-F238E27FC236}">
                    <a16:creationId xmlns:a16="http://schemas.microsoft.com/office/drawing/2014/main" id="{5B3D964F-AE1A-4202-ACC1-62275A283B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8725" name="Line 69">
                <a:extLst>
                  <a:ext uri="{FF2B5EF4-FFF2-40B4-BE49-F238E27FC236}">
                    <a16:creationId xmlns:a16="http://schemas.microsoft.com/office/drawing/2014/main" id="{C1BD888A-D2AB-4B1A-9FF0-8D6FAC2FCB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93" name="Text Box 70">
                <a:extLst>
                  <a:ext uri="{FF2B5EF4-FFF2-40B4-BE49-F238E27FC236}">
                    <a16:creationId xmlns:a16="http://schemas.microsoft.com/office/drawing/2014/main" id="{93415428-E01B-4CF2-AB3D-FE065EDAFE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660033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0      0       0</a:t>
                </a:r>
              </a:p>
            </p:txBody>
          </p:sp>
        </p:grpSp>
        <p:sp>
          <p:nvSpPr>
            <p:cNvPr id="198727" name="Line 71">
              <a:extLst>
                <a:ext uri="{FF2B5EF4-FFF2-40B4-BE49-F238E27FC236}">
                  <a16:creationId xmlns:a16="http://schemas.microsoft.com/office/drawing/2014/main" id="{602CB678-C52B-4986-AEB5-9B07819D8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89" name="Text Box 72">
              <a:extLst>
                <a:ext uri="{FF2B5EF4-FFF2-40B4-BE49-F238E27FC236}">
                  <a16:creationId xmlns:a16="http://schemas.microsoft.com/office/drawing/2014/main" id="{87C97C08-EA4A-4E30-80F5-815BF8A73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9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660033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0       0       0</a:t>
              </a:r>
            </a:p>
          </p:txBody>
        </p:sp>
      </p:grpSp>
      <p:grpSp>
        <p:nvGrpSpPr>
          <p:cNvPr id="19460" name="Group 84">
            <a:extLst>
              <a:ext uri="{FF2B5EF4-FFF2-40B4-BE49-F238E27FC236}">
                <a16:creationId xmlns:a16="http://schemas.microsoft.com/office/drawing/2014/main" id="{F6F1B6BD-FE80-429B-B586-F350216A7A7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489575"/>
            <a:ext cx="1873250" cy="1368425"/>
            <a:chOff x="2290" y="890"/>
            <a:chExt cx="1180" cy="862"/>
          </a:xfrm>
        </p:grpSpPr>
        <p:grpSp>
          <p:nvGrpSpPr>
            <p:cNvPr id="19477" name="Group 85">
              <a:extLst>
                <a:ext uri="{FF2B5EF4-FFF2-40B4-BE49-F238E27FC236}">
                  <a16:creationId xmlns:a16="http://schemas.microsoft.com/office/drawing/2014/main" id="{45C907FD-B345-4D0E-AF2F-465261EE0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19480" name="Group 86">
                <a:extLst>
                  <a:ext uri="{FF2B5EF4-FFF2-40B4-BE49-F238E27FC236}">
                    <a16:creationId xmlns:a16="http://schemas.microsoft.com/office/drawing/2014/main" id="{66BFDC73-6271-4EBD-92CF-489B6968D5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19484" name="Rectangle 87">
                  <a:extLst>
                    <a:ext uri="{FF2B5EF4-FFF2-40B4-BE49-F238E27FC236}">
                      <a16:creationId xmlns:a16="http://schemas.microsoft.com/office/drawing/2014/main" id="{B4870679-1E8B-4AE0-9E25-50373AA4A3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rgbClr val="CCCC00"/>
                </a:solidFill>
                <a:ln w="9525">
                  <a:solidFill>
                    <a:srgbClr val="6600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98744" name="Line 88">
                  <a:extLst>
                    <a:ext uri="{FF2B5EF4-FFF2-40B4-BE49-F238E27FC236}">
                      <a16:creationId xmlns:a16="http://schemas.microsoft.com/office/drawing/2014/main" id="{CD242A20-F78F-482C-9CCB-58F8528284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rgbClr val="6600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86" name="Text Box 89">
                  <a:extLst>
                    <a:ext uri="{FF2B5EF4-FFF2-40B4-BE49-F238E27FC236}">
                      <a16:creationId xmlns:a16="http://schemas.microsoft.com/office/drawing/2014/main" id="{6DC890D2-1F85-455D-9E7F-126E0945FA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660033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1        0       2</a:t>
                  </a:r>
                </a:p>
              </p:txBody>
            </p:sp>
          </p:grpSp>
          <p:sp>
            <p:nvSpPr>
              <p:cNvPr id="198746" name="Line 90">
                <a:extLst>
                  <a:ext uri="{FF2B5EF4-FFF2-40B4-BE49-F238E27FC236}">
                    <a16:creationId xmlns:a16="http://schemas.microsoft.com/office/drawing/2014/main" id="{81046C10-F79B-4CCC-A5F2-90C958644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8747" name="Line 91">
                <a:extLst>
                  <a:ext uri="{FF2B5EF4-FFF2-40B4-BE49-F238E27FC236}">
                    <a16:creationId xmlns:a16="http://schemas.microsoft.com/office/drawing/2014/main" id="{03D4FEEE-2EBF-4169-9B6E-C1B05F7849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83" name="Text Box 92">
                <a:extLst>
                  <a:ext uri="{FF2B5EF4-FFF2-40B4-BE49-F238E27FC236}">
                    <a16:creationId xmlns:a16="http://schemas.microsoft.com/office/drawing/2014/main" id="{6CC15DAD-F0D9-4704-AE06-2EAE64F708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660033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1       2        1</a:t>
                </a:r>
              </a:p>
            </p:txBody>
          </p:sp>
        </p:grpSp>
        <p:sp>
          <p:nvSpPr>
            <p:cNvPr id="198749" name="Line 93">
              <a:extLst>
                <a:ext uri="{FF2B5EF4-FFF2-40B4-BE49-F238E27FC236}">
                  <a16:creationId xmlns:a16="http://schemas.microsoft.com/office/drawing/2014/main" id="{8292018C-194C-477E-B8EF-012D10212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9" name="Text Box 94">
              <a:extLst>
                <a:ext uri="{FF2B5EF4-FFF2-40B4-BE49-F238E27FC236}">
                  <a16:creationId xmlns:a16="http://schemas.microsoft.com/office/drawing/2014/main" id="{372732DB-7852-4208-8227-A04F244A0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660033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1       2        0</a:t>
              </a:r>
            </a:p>
          </p:txBody>
        </p:sp>
      </p:grpSp>
      <p:sp>
        <p:nvSpPr>
          <p:cNvPr id="19461" name="Rectangle 117">
            <a:extLst>
              <a:ext uri="{FF2B5EF4-FFF2-40B4-BE49-F238E27FC236}">
                <a16:creationId xmlns:a16="http://schemas.microsoft.com/office/drawing/2014/main" id="{14549EF9-118F-40B7-8D69-3A5D6649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38200"/>
            <a:ext cx="135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Movetable</a:t>
            </a:r>
            <a:endParaRPr lang="en-US" altLang="en-US" b="1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9462" name="Text Box 120">
            <a:extLst>
              <a:ext uri="{FF2B5EF4-FFF2-40B4-BE49-F238E27FC236}">
                <a16:creationId xmlns:a16="http://schemas.microsoft.com/office/drawing/2014/main" id="{B4171B7A-46FF-44CC-B39A-92253368B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343400"/>
            <a:ext cx="26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>
                <a:effectLst/>
              </a:rPr>
              <a:t>-</a:t>
            </a:r>
          </a:p>
          <a:p>
            <a:pPr eaLnBrk="1" hangingPunct="1"/>
            <a:r>
              <a:rPr lang="en-US" altLang="en-US">
                <a:effectLst/>
              </a:rPr>
              <a:t>-</a:t>
            </a:r>
          </a:p>
        </p:txBody>
      </p:sp>
      <p:sp>
        <p:nvSpPr>
          <p:cNvPr id="19463" name="Rectangle 134">
            <a:extLst>
              <a:ext uri="{FF2B5EF4-FFF2-40B4-BE49-F238E27FC236}">
                <a16:creationId xmlns:a16="http://schemas.microsoft.com/office/drawing/2014/main" id="{B06E6629-9C52-4E8C-ABE4-E59668BF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Tic-Tac-Toe-1</a:t>
            </a:r>
            <a:endParaRPr lang="en-US" altLang="en-US">
              <a:effectLst/>
            </a:endParaRPr>
          </a:p>
        </p:txBody>
      </p:sp>
      <p:graphicFrame>
        <p:nvGraphicFramePr>
          <p:cNvPr id="198884" name="Group 228">
            <a:extLst>
              <a:ext uri="{FF2B5EF4-FFF2-40B4-BE49-F238E27FC236}">
                <a16:creationId xmlns:a16="http://schemas.microsoft.com/office/drawing/2014/main" id="{17116432-EDB0-4C2E-AAC7-FAB6BDCC9AF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724400" y="609600"/>
          <a:ext cx="3657600" cy="6248401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6" name="Rectangle 229">
            <a:extLst>
              <a:ext uri="{FF2B5EF4-FFF2-40B4-BE49-F238E27FC236}">
                <a16:creationId xmlns:a16="http://schemas.microsoft.com/office/drawing/2014/main" id="{529BCCC2-4905-41A1-BB65-70BC744BD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69925"/>
            <a:ext cx="457200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0</a:t>
            </a: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1</a:t>
            </a: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-</a:t>
            </a:r>
          </a:p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-</a:t>
            </a: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endParaRPr lang="en-US" altLang="en-US">
              <a:solidFill>
                <a:srgbClr val="003365"/>
              </a:solidFill>
              <a:effectLst/>
            </a:endParaRPr>
          </a:p>
          <a:p>
            <a:pPr eaLnBrk="1" hangingPunct="1"/>
            <a:r>
              <a:rPr lang="en-US" altLang="en-US">
                <a:solidFill>
                  <a:srgbClr val="003365"/>
                </a:solidFill>
                <a:effectLst/>
              </a:rPr>
              <a:t>19682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BEA0D155-C9F1-46EE-9765-99F525E03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696200" cy="5105400"/>
          </a:xfrm>
          <a:noFill/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Comments: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This program is very efficient in time. Theoritically it can play optimal game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1.	A lot of space to store the Move-Table that specifies correct move to make from each board position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2.	A lot of work to specify all the entries in the </a:t>
            </a:r>
          </a:p>
          <a:p>
            <a:pPr marL="457200" indent="-457200" eaLnBrk="1" hangingPunct="1"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	Move-Table.</a:t>
            </a:r>
          </a:p>
          <a:p>
            <a:pPr marL="457200" indent="-457200" eaLnBrk="1" hangingPunct="1"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buClr>
                <a:schemeClr val="tx1"/>
              </a:buClr>
              <a:buSzPct val="120000"/>
              <a:buFontTx/>
              <a:buAutoNum type="arabicPeriod" startAt="3"/>
            </a:pPr>
            <a:r>
              <a:rPr lang="en-GB" altLang="en-US" sz="2000"/>
              <a:t>It is unlikely that all the required Move-Table entries can be determined and entered without errors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US" altLang="en-US" sz="2000"/>
              <a:t>4.   The method is specific to this game and cannot be extended.</a:t>
            </a: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DDE9F69E-10BB-4970-91BD-53F51B931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Tic-Tac-Toe-1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E3522F7-7BA9-4E6A-9C8B-8D2A1A5BF7F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8948738" cy="5627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Data Structures: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000"/>
              <a:t>Board : Nine element vector representation. There will be nine integer variables Board[1] – Board[9]. Each variable can store only a 2 indicating a blank, 3 indicating an X, and 5 indicating an O.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 blank,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>
                <a:solidFill>
                  <a:srgbClr val="0072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=X,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 = O</a:t>
            </a:r>
          </a:p>
          <a:p>
            <a:pPr eaLnBrk="1" hangingPunct="1">
              <a:buFontTx/>
              <a:buNone/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/>
              <a:t>Turn: An integer indicating which move of the game is to be played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                    1 indicate the first move.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                     9 indicate the last move.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 </a:t>
            </a:r>
          </a:p>
          <a:p>
            <a:pPr eaLnBrk="1" hangingPunct="1"/>
            <a:r>
              <a:rPr lang="en-US" altLang="en-US" sz="2000"/>
              <a:t>X and O: Constants representing X and O which represents the player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 </a:t>
            </a:r>
          </a:p>
        </p:txBody>
      </p:sp>
      <p:sp>
        <p:nvSpPr>
          <p:cNvPr id="21507" name="Rectangle 21">
            <a:extLst>
              <a:ext uri="{FF2B5EF4-FFF2-40B4-BE49-F238E27FC236}">
                <a16:creationId xmlns:a16="http://schemas.microsoft.com/office/drawing/2014/main" id="{3E76C410-B267-4ABC-86F7-C4CCA11C4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</a:t>
            </a:r>
            <a:endParaRPr lang="en-US" altLang="en-US">
              <a:effectLst/>
            </a:endParaRPr>
          </a:p>
        </p:txBody>
      </p:sp>
      <p:grpSp>
        <p:nvGrpSpPr>
          <p:cNvPr id="21508" name="Group 22">
            <a:extLst>
              <a:ext uri="{FF2B5EF4-FFF2-40B4-BE49-F238E27FC236}">
                <a16:creationId xmlns:a16="http://schemas.microsoft.com/office/drawing/2014/main" id="{CC87B8FC-981E-4942-A1B4-50D4935BBA19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81000"/>
            <a:ext cx="1873250" cy="1333500"/>
            <a:chOff x="2290" y="890"/>
            <a:chExt cx="1180" cy="862"/>
          </a:xfrm>
        </p:grpSpPr>
        <p:grpSp>
          <p:nvGrpSpPr>
            <p:cNvPr id="21509" name="Group 23">
              <a:extLst>
                <a:ext uri="{FF2B5EF4-FFF2-40B4-BE49-F238E27FC236}">
                  <a16:creationId xmlns:a16="http://schemas.microsoft.com/office/drawing/2014/main" id="{9765F6A9-02BF-44CB-A130-B870895550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21512" name="Group 24">
                <a:extLst>
                  <a:ext uri="{FF2B5EF4-FFF2-40B4-BE49-F238E27FC236}">
                    <a16:creationId xmlns:a16="http://schemas.microsoft.com/office/drawing/2014/main" id="{FF2A3F5F-7522-464D-AA83-FFCA695EC9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21516" name="Rectangle 25">
                  <a:extLst>
                    <a:ext uri="{FF2B5EF4-FFF2-40B4-BE49-F238E27FC236}">
                      <a16:creationId xmlns:a16="http://schemas.microsoft.com/office/drawing/2014/main" id="{2D1A376D-C030-4CB3-82A7-FF3ABEC4DB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208922" name="Line 26">
                  <a:extLst>
                    <a:ext uri="{FF2B5EF4-FFF2-40B4-BE49-F238E27FC236}">
                      <a16:creationId xmlns:a16="http://schemas.microsoft.com/office/drawing/2014/main" id="{C5F68A79-50B4-4F3B-80A2-72B5659040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518" name="Text Box 27">
                  <a:extLst>
                    <a:ext uri="{FF2B5EF4-FFF2-40B4-BE49-F238E27FC236}">
                      <a16:creationId xmlns:a16="http://schemas.microsoft.com/office/drawing/2014/main" id="{E9B0A36E-B4D0-467E-A5CA-04E109F30A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1       2         3</a:t>
                  </a:r>
                </a:p>
              </p:txBody>
            </p:sp>
          </p:grpSp>
          <p:sp>
            <p:nvSpPr>
              <p:cNvPr id="208924" name="Line 28">
                <a:extLst>
                  <a:ext uri="{FF2B5EF4-FFF2-40B4-BE49-F238E27FC236}">
                    <a16:creationId xmlns:a16="http://schemas.microsoft.com/office/drawing/2014/main" id="{DA65F4C3-9C63-4823-8582-8620E4D7C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925" name="Line 29">
                <a:extLst>
                  <a:ext uri="{FF2B5EF4-FFF2-40B4-BE49-F238E27FC236}">
                    <a16:creationId xmlns:a16="http://schemas.microsoft.com/office/drawing/2014/main" id="{349A6FA4-EE30-4DB6-AAF9-8187C1C6A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5" name="Text Box 30">
                <a:extLst>
                  <a:ext uri="{FF2B5EF4-FFF2-40B4-BE49-F238E27FC236}">
                    <a16:creationId xmlns:a16="http://schemas.microsoft.com/office/drawing/2014/main" id="{7EAD0E69-0946-4606-A611-68D26674DE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7       8        9</a:t>
                </a:r>
              </a:p>
            </p:txBody>
          </p:sp>
        </p:grpSp>
        <p:sp>
          <p:nvSpPr>
            <p:cNvPr id="208927" name="Line 31">
              <a:extLst>
                <a:ext uri="{FF2B5EF4-FFF2-40B4-BE49-F238E27FC236}">
                  <a16:creationId xmlns:a16="http://schemas.microsoft.com/office/drawing/2014/main" id="{FCDFD063-0F94-40CA-834E-955C1A6BF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Text Box 32">
              <a:extLst>
                <a:ext uri="{FF2B5EF4-FFF2-40B4-BE49-F238E27FC236}">
                  <a16:creationId xmlns:a16="http://schemas.microsoft.com/office/drawing/2014/main" id="{88C949B4-F3D6-4ED5-AD85-7FC085BC8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2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4       5        6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A9302152-6861-4CDC-A7B5-7BFBBC2FB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1) make2: tries to make two in a row. It first tries to play in the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center then tries non-corner squares.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2) Posswin(p):	        if player p cannot win in the next move		             			Return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	                    else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	       	          Returns the number of square that                                       			constitutes a winning move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	            (posswin checks each row, column, and diagonal)</a:t>
            </a:r>
          </a:p>
          <a:p>
            <a:pPr lvl="4" eaLnBrk="1" hangingPunct="1"/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   * If (product == 18) X can win ((3 * 3 * 2) = 18) </a:t>
            </a:r>
          </a:p>
          <a:p>
            <a:pPr lvl="4" eaLnBrk="1" hangingPunct="1"/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    * If (product == 50) O can win ((5 * 5 * 2) = 50) </a:t>
            </a:r>
          </a:p>
          <a:p>
            <a:pPr eaLnBrk="1" hangingPunct="1"/>
            <a:endParaRPr lang="en-US" altLang="en-US"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/>
            <a:r>
              <a:rPr lang="en-GB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3)Go(n): </a:t>
            </a: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Go(n) makes a move in square n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          This procedure set Board[n] to 3 if Turn is odd, or 5 if Turn is even. Also   	increments Turn by 1.</a:t>
            </a:r>
          </a:p>
        </p:txBody>
      </p:sp>
      <p:sp>
        <p:nvSpPr>
          <p:cNvPr id="22531" name="Rectangle 8">
            <a:extLst>
              <a:ext uri="{FF2B5EF4-FFF2-40B4-BE49-F238E27FC236}">
                <a16:creationId xmlns:a16="http://schemas.microsoft.com/office/drawing/2014/main" id="{16AE8C89-EA30-4010-9471-5A6A30755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73775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  <a:latin typeface="Arial Unicode MS" panose="020B0604020202020204" pitchFamily="34" charset="-128"/>
              </a:rPr>
              <a:t>   </a:t>
            </a:r>
          </a:p>
        </p:txBody>
      </p:sp>
      <p:sp>
        <p:nvSpPr>
          <p:cNvPr id="22532" name="Rectangle 11">
            <a:extLst>
              <a:ext uri="{FF2B5EF4-FFF2-40B4-BE49-F238E27FC236}">
                <a16:creationId xmlns:a16="http://schemas.microsoft.com/office/drawing/2014/main" id="{878B9A04-88E4-4B20-AF18-9E2C110A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"/>
            <a:ext cx="14827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b="1">
                <a:effectLst/>
              </a:rPr>
              <a:t>Functions:</a:t>
            </a:r>
          </a:p>
          <a:p>
            <a:pPr eaLnBrk="1" hangingPunct="1"/>
            <a:endParaRPr lang="en-US" altLang="en-US" b="1">
              <a:effectLst/>
            </a:endParaRPr>
          </a:p>
        </p:txBody>
      </p:sp>
      <p:sp>
        <p:nvSpPr>
          <p:cNvPr id="22533" name="Rectangle 13">
            <a:extLst>
              <a:ext uri="{FF2B5EF4-FFF2-40B4-BE49-F238E27FC236}">
                <a16:creationId xmlns:a16="http://schemas.microsoft.com/office/drawing/2014/main" id="{391E5D32-5CF0-4F81-9840-CB48D8200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8EBCC975-1C65-4963-B5F7-8A56DF4EF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1                  Go(1) – upper left corner of board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2                  If Board[5] = 2 Then Go(5) else Go 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3                  If Board[9] = 2 Then Go(9) else Go(3)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4                  If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(X)) [block opponents move]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Go(make2)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5                  If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(X)) [win]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if  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(0)[ block win 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if  Board[7] = 2 Then Go(7) else Go(3)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6                  if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(]O)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if  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(X))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  Go(make2).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7                  If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if  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go  anywhere there is a blank spot.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8                  If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(O))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if   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 != 0 Then Go(</a:t>
            </a:r>
            <a:r>
              <a:rPr lang="en-US" altLang="en-US" sz="1400" dirty="0" err="1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PossWin</a:t>
            </a: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(X)),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else  go anywhere  there is a blank spot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Turn = 9                   Same as Turn 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  </a:t>
            </a:r>
          </a:p>
        </p:txBody>
      </p:sp>
      <p:sp>
        <p:nvSpPr>
          <p:cNvPr id="319492" name="Rectangle 4">
            <a:extLst>
              <a:ext uri="{FF2B5EF4-FFF2-40B4-BE49-F238E27FC236}">
                <a16:creationId xmlns:a16="http://schemas.microsoft.com/office/drawing/2014/main" id="{BE35D41A-0ACD-4CB6-9ABE-BEBAEB3CB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algorithm has a built in strategy for each move it may make. It makes the odd numbered moves if it is playing X, the even numbered moves if it is playing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9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94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9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94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94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94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94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94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94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94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949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949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949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949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949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1949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949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949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/>
      <p:bldP spid="3194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848BA036-94A6-4E21-8A25-C7FB5598F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  <a:noFill/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Comments: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1.	Not efficient in time, as it has to check several </a:t>
            </a:r>
          </a:p>
          <a:p>
            <a:pPr marL="457200" indent="-457200" eaLnBrk="1" hangingPunct="1"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	conditions before making each move.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2.	Easier to understand the program’s strategy.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3.  </a:t>
            </a:r>
            <a:r>
              <a:rPr lang="en-US" altLang="en-US" sz="2000"/>
              <a:t>It depends on programmer's skill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4.  </a:t>
            </a:r>
            <a:r>
              <a:rPr lang="en-US" altLang="en-US" sz="2000"/>
              <a:t>Cannot generalize any program’s knowledge to a different domain</a:t>
            </a: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81252EF9-3A5F-4F5A-A883-86A9293FD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</a:t>
            </a:r>
            <a:endParaRPr lang="en-US" altLang="en-US">
              <a:effectLst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971" name="Group 3">
            <a:extLst>
              <a:ext uri="{FF2B5EF4-FFF2-40B4-BE49-F238E27FC236}">
                <a16:creationId xmlns:a16="http://schemas.microsoft.com/office/drawing/2014/main" id="{58E532C0-4226-44F4-87DE-38E656B9C6EC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3352800"/>
          <a:ext cx="2971800" cy="28463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5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0" name="Text Box 21">
            <a:extLst>
              <a:ext uri="{FF2B5EF4-FFF2-40B4-BE49-F238E27FC236}">
                <a16:creationId xmlns:a16="http://schemas.microsoft.com/office/drawing/2014/main" id="{0889C255-083E-4F95-BB47-C8903DAD3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156325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9900"/>
                </a:solidFill>
                <a:effectLst/>
                <a:latin typeface="Arial Unicode MS" panose="020B0604020202020204" pitchFamily="34" charset="-128"/>
              </a:rPr>
              <a:t>15</a:t>
            </a:r>
            <a:r>
              <a:rPr lang="en-GB" altLang="en-US" sz="4000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lang="en-GB" altLang="en-US" sz="4000">
                <a:effectLst/>
                <a:latin typeface="Symbol" panose="05050102010706020507" pitchFamily="18" charset="2"/>
              </a:rPr>
              <a:t>-</a:t>
            </a:r>
            <a:r>
              <a:rPr lang="en-GB" altLang="en-US" sz="4000">
                <a:effectLst/>
                <a:latin typeface="Arial Unicode MS" panose="020B0604020202020204" pitchFamily="34" charset="-128"/>
              </a:rPr>
              <a:t> (</a:t>
            </a:r>
            <a:r>
              <a:rPr lang="en-GB" altLang="en-US" sz="4000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8 </a:t>
            </a:r>
            <a:r>
              <a:rPr lang="en-GB" altLang="en-US" sz="4000">
                <a:effectLst/>
                <a:latin typeface="Arial Unicode MS" panose="020B0604020202020204" pitchFamily="34" charset="-128"/>
              </a:rPr>
              <a:t>+</a:t>
            </a:r>
            <a:r>
              <a:rPr lang="en-GB" altLang="en-US" sz="4000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5</a:t>
            </a:r>
            <a:r>
              <a:rPr lang="en-GB" altLang="en-US" sz="4000">
                <a:effectLst/>
                <a:latin typeface="Arial Unicode MS" panose="020B0604020202020204" pitchFamily="34" charset="-128"/>
              </a:rPr>
              <a:t>)</a:t>
            </a:r>
          </a:p>
        </p:txBody>
      </p:sp>
      <p:sp>
        <p:nvSpPr>
          <p:cNvPr id="25621" name="Rectangle 23">
            <a:extLst>
              <a:ext uri="{FF2B5EF4-FFF2-40B4-BE49-F238E27FC236}">
                <a16:creationId xmlns:a16="http://schemas.microsoft.com/office/drawing/2014/main" id="{5CE00880-873B-4164-8A8F-77C3595A3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433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Tic-Tac-Toe-2’</a:t>
            </a:r>
            <a:endParaRPr lang="en-US" altLang="en-US">
              <a:effectLst/>
            </a:endParaRPr>
          </a:p>
        </p:txBody>
      </p:sp>
      <p:grpSp>
        <p:nvGrpSpPr>
          <p:cNvPr id="25622" name="Group 24">
            <a:extLst>
              <a:ext uri="{FF2B5EF4-FFF2-40B4-BE49-F238E27FC236}">
                <a16:creationId xmlns:a16="http://schemas.microsoft.com/office/drawing/2014/main" id="{872F7ECC-91F9-45C1-9204-8FDFC3613F5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371600"/>
            <a:ext cx="1949450" cy="1368425"/>
            <a:chOff x="4368" y="144"/>
            <a:chExt cx="1228" cy="862"/>
          </a:xfrm>
        </p:grpSpPr>
        <p:grpSp>
          <p:nvGrpSpPr>
            <p:cNvPr id="25626" name="Group 25">
              <a:extLst>
                <a:ext uri="{FF2B5EF4-FFF2-40B4-BE49-F238E27FC236}">
                  <a16:creationId xmlns:a16="http://schemas.microsoft.com/office/drawing/2014/main" id="{3779544E-286A-4845-B280-E51BB45095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144"/>
              <a:ext cx="1180" cy="862"/>
              <a:chOff x="2290" y="890"/>
              <a:chExt cx="1180" cy="862"/>
            </a:xfrm>
          </p:grpSpPr>
          <p:grpSp>
            <p:nvGrpSpPr>
              <p:cNvPr id="25630" name="Group 26">
                <a:extLst>
                  <a:ext uri="{FF2B5EF4-FFF2-40B4-BE49-F238E27FC236}">
                    <a16:creationId xmlns:a16="http://schemas.microsoft.com/office/drawing/2014/main" id="{41D3C828-6E6B-4AEB-B59B-596510D443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grpSp>
              <p:nvGrpSpPr>
                <p:cNvPr id="25633" name="Group 27">
                  <a:extLst>
                    <a:ext uri="{FF2B5EF4-FFF2-40B4-BE49-F238E27FC236}">
                      <a16:creationId xmlns:a16="http://schemas.microsoft.com/office/drawing/2014/main" id="{AC0DAEC0-A305-44BB-9B01-374BBDCFBA5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90" y="890"/>
                  <a:ext cx="1180" cy="862"/>
                  <a:chOff x="2290" y="890"/>
                  <a:chExt cx="1180" cy="862"/>
                </a:xfrm>
              </p:grpSpPr>
              <p:sp>
                <p:nvSpPr>
                  <p:cNvPr id="25637" name="Rectangle 28">
                    <a:extLst>
                      <a:ext uri="{FF2B5EF4-FFF2-40B4-BE49-F238E27FC236}">
                        <a16:creationId xmlns:a16="http://schemas.microsoft.com/office/drawing/2014/main" id="{42305515-9F01-4E39-BEAD-BE7DD5C042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90" y="890"/>
                    <a:ext cx="1179" cy="86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9pPr>
                  </a:lstStyle>
                  <a:p>
                    <a:pPr algn="ctr" eaLnBrk="1" hangingPunct="1"/>
                    <a:endParaRPr lang="en-US" altLang="en-US" sz="1800"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endParaRPr>
                  </a:p>
                </p:txBody>
              </p:sp>
              <p:sp>
                <p:nvSpPr>
                  <p:cNvPr id="211997" name="Line 29">
                    <a:extLst>
                      <a:ext uri="{FF2B5EF4-FFF2-40B4-BE49-F238E27FC236}">
                        <a16:creationId xmlns:a16="http://schemas.microsoft.com/office/drawing/2014/main" id="{D63BEDAF-7B2F-46DB-B7A5-7E245333142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290" y="1162"/>
                    <a:ext cx="11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639" name="Text Box 30">
                    <a:extLst>
                      <a:ext uri="{FF2B5EF4-FFF2-40B4-BE49-F238E27FC236}">
                        <a16:creationId xmlns:a16="http://schemas.microsoft.com/office/drawing/2014/main" id="{52B55C5B-199C-4BC8-BA6F-5ACC4F2E8E5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7" y="890"/>
                    <a:ext cx="114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1pPr>
                    <a:lvl2pPr marL="742950" indent="-28575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2pPr>
                    <a:lvl3pPr marL="11430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3pPr>
                    <a:lvl4pPr marL="16002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4pPr>
                    <a:lvl5pPr marL="2057400" indent="-228600" eaLnBrk="0" hangingPunct="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lvl9pPr>
                  </a:lstStyle>
                  <a:p>
                    <a:pPr eaLnBrk="1" hangingPunct="1"/>
                    <a:r>
                      <a:rPr lang="en-US" altLang="en-US" sz="1800">
                        <a:effectLst/>
                        <a:latin typeface="Comic Sans MS" panose="030F0702030302020204" pitchFamily="66" charset="0"/>
                        <a:ea typeface="Angsana New" panose="02020603050405020304" pitchFamily="18" charset="-34"/>
                        <a:cs typeface="Angsana New" panose="02020603050405020304" pitchFamily="18" charset="-34"/>
                      </a:rPr>
                      <a:t> </a:t>
                    </a:r>
                    <a:r>
                      <a:rPr lang="en-US" altLang="en-US" sz="1800">
                        <a:solidFill>
                          <a:srgbClr val="0033CC"/>
                        </a:solidFill>
                        <a:effectLst/>
                        <a:latin typeface="Comic Sans MS" panose="030F0702030302020204" pitchFamily="66" charset="0"/>
                        <a:ea typeface="Angsana New" panose="02020603050405020304" pitchFamily="18" charset="-34"/>
                        <a:cs typeface="Angsana New" panose="02020603050405020304" pitchFamily="18" charset="-34"/>
                      </a:rPr>
                      <a:t>8       3       4</a:t>
                    </a:r>
                  </a:p>
                </p:txBody>
              </p:sp>
            </p:grpSp>
            <p:sp>
              <p:nvSpPr>
                <p:cNvPr id="211999" name="Line 31">
                  <a:extLst>
                    <a:ext uri="{FF2B5EF4-FFF2-40B4-BE49-F238E27FC236}">
                      <a16:creationId xmlns:a16="http://schemas.microsoft.com/office/drawing/2014/main" id="{FFEA750B-E1E8-4832-B7D4-66300169CC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3" y="890"/>
                  <a:ext cx="0" cy="8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2000" name="Line 32">
                  <a:extLst>
                    <a:ext uri="{FF2B5EF4-FFF2-40B4-BE49-F238E27FC236}">
                      <a16:creationId xmlns:a16="http://schemas.microsoft.com/office/drawing/2014/main" id="{98118DE2-5FAC-4A7D-A6A6-E7E3A9D7FC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61" y="890"/>
                  <a:ext cx="0" cy="8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636" name="Text Box 33">
                  <a:extLst>
                    <a:ext uri="{FF2B5EF4-FFF2-40B4-BE49-F238E27FC236}">
                      <a16:creationId xmlns:a16="http://schemas.microsoft.com/office/drawing/2014/main" id="{5C641D92-177F-46FC-9CF2-82FF8B2449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81" y="1480"/>
                  <a:ext cx="1089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0033CC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6       7        2</a:t>
                  </a:r>
                </a:p>
              </p:txBody>
            </p:sp>
          </p:grpSp>
          <p:sp>
            <p:nvSpPr>
              <p:cNvPr id="212002" name="Line 34">
                <a:extLst>
                  <a:ext uri="{FF2B5EF4-FFF2-40B4-BE49-F238E27FC236}">
                    <a16:creationId xmlns:a16="http://schemas.microsoft.com/office/drawing/2014/main" id="{F3D35405-9B42-45F9-B4FF-CF72B6935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5" y="1434"/>
                <a:ext cx="116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2" name="Text Box 35">
                <a:extLst>
                  <a:ext uri="{FF2B5EF4-FFF2-40B4-BE49-F238E27FC236}">
                    <a16:creationId xmlns:a16="http://schemas.microsoft.com/office/drawing/2014/main" id="{89312FBC-5F91-4448-AD7F-7701182C77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7" y="1207"/>
                <a:ext cx="10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33CC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1       5        9</a:t>
                </a:r>
              </a:p>
            </p:txBody>
          </p:sp>
        </p:grpSp>
        <p:sp>
          <p:nvSpPr>
            <p:cNvPr id="212004" name="Line 36">
              <a:extLst>
                <a:ext uri="{FF2B5EF4-FFF2-40B4-BE49-F238E27FC236}">
                  <a16:creationId xmlns:a16="http://schemas.microsoft.com/office/drawing/2014/main" id="{4A1DE462-A405-4CF0-B822-27E9D277F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44"/>
              <a:ext cx="0" cy="86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005" name="Line 37">
              <a:extLst>
                <a:ext uri="{FF2B5EF4-FFF2-40B4-BE49-F238E27FC236}">
                  <a16:creationId xmlns:a16="http://schemas.microsoft.com/office/drawing/2014/main" id="{3F1B51EB-B814-4B3E-83E3-A4DE29615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576"/>
              <a:ext cx="122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006" name="Line 38">
              <a:extLst>
                <a:ext uri="{FF2B5EF4-FFF2-40B4-BE49-F238E27FC236}">
                  <a16:creationId xmlns:a16="http://schemas.microsoft.com/office/drawing/2014/main" id="{9E471140-8301-4218-8FD6-A0EC990D2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44"/>
              <a:ext cx="1044" cy="86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3" name="Text Box 39">
            <a:extLst>
              <a:ext uri="{FF2B5EF4-FFF2-40B4-BE49-F238E27FC236}">
                <a16:creationId xmlns:a16="http://schemas.microsoft.com/office/drawing/2014/main" id="{288E508B-91AD-4382-9207-DB20F75F3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9900"/>
                </a:solidFill>
                <a:effectLst/>
                <a:latin typeface="Arial Unicode MS" panose="020B0604020202020204" pitchFamily="34" charset="-128"/>
              </a:rPr>
              <a:t>15</a:t>
            </a:r>
            <a:endParaRPr lang="en-GB" altLang="en-US" sz="4000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624" name="Text Box 40">
            <a:extLst>
              <a:ext uri="{FF2B5EF4-FFF2-40B4-BE49-F238E27FC236}">
                <a16:creationId xmlns:a16="http://schemas.microsoft.com/office/drawing/2014/main" id="{D3B79488-1372-4CDC-95DA-123260BB2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764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9900"/>
                </a:solidFill>
                <a:effectLst/>
                <a:latin typeface="Arial Unicode MS" panose="020B0604020202020204" pitchFamily="34" charset="-128"/>
              </a:rPr>
              <a:t>15</a:t>
            </a:r>
            <a:endParaRPr lang="en-GB" altLang="en-US" sz="4000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5625" name="Text Box 41">
            <a:extLst>
              <a:ext uri="{FF2B5EF4-FFF2-40B4-BE49-F238E27FC236}">
                <a16:creationId xmlns:a16="http://schemas.microsoft.com/office/drawing/2014/main" id="{CD455E0F-9902-432D-AB56-309FBD3BA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96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000">
                <a:solidFill>
                  <a:srgbClr val="FF9900"/>
                </a:solidFill>
                <a:effectLst/>
                <a:latin typeface="Arial Unicode MS" panose="020B0604020202020204" pitchFamily="34" charset="-128"/>
              </a:rPr>
              <a:t>15</a:t>
            </a:r>
            <a:endParaRPr lang="en-GB" altLang="en-US" sz="4000">
              <a:effectLst/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C3765336-A096-4E94-B597-9DE74F2BC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440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One of the results to come out of the first three decades of AI research is that intelligence requires knowledge.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 What disadvantages does knowledge possess ?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66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      1) It has a great amount of volume.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66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      2) It is hard to characterize and identify correctly.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66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      3) It is endlessly changing.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66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  <a:effectLst/>
                <a:latin typeface="Arial Unicode MS" panose="020B0604020202020204" pitchFamily="34" charset="-128"/>
              </a:rPr>
              <a:t>      4) Knowledge is different from data, because it is organized in a way that agrees to the ways it will be used.</a:t>
            </a: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6A922A7D-082E-4817-9EAB-ED274030B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AI Technique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FEE4BBF-465B-4514-A800-0C741B336D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8948738" cy="5627688"/>
          </a:xfrm>
        </p:spPr>
        <p:txBody>
          <a:bodyPr/>
          <a:lstStyle/>
          <a:p>
            <a:pPr eaLnBrk="1" hangingPunct="1"/>
            <a:r>
              <a:rPr lang="en-US" altLang="en-US" sz="2000"/>
              <a:t>Data Structures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 BOARD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Nine element vector representation. </a:t>
            </a:r>
            <a:endParaRPr lang="en-US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   BOARD VECTOR HAS BEEN CHANGED TO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cs typeface="Times New Roman" panose="02020603050405020304" pitchFamily="18" charset="0"/>
              </a:rPr>
              <a:t>   SO EVERY ROW, COLUMN, DIAGONAL ADD UP TO 15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    2 = blank,           3 =X,                   5 = O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TURN</a:t>
            </a:r>
          </a:p>
          <a:p>
            <a:pPr eaLnBrk="1" hangingPunct="1"/>
            <a:r>
              <a:rPr lang="en-US" altLang="en-US" sz="2000"/>
              <a:t>AN INTEGER INDICATING WHICH MOVE IS TO BE PLAYED. 1 IS THE FIRST MOVE, 9 IS THE LAST.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000"/>
              <a:t>X and O: Constants representing X and O which represents the player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 </a:t>
            </a:r>
          </a:p>
        </p:txBody>
      </p:sp>
      <p:sp>
        <p:nvSpPr>
          <p:cNvPr id="26627" name="Rectangle 21">
            <a:extLst>
              <a:ext uri="{FF2B5EF4-FFF2-40B4-BE49-F238E27FC236}">
                <a16:creationId xmlns:a16="http://schemas.microsoft.com/office/drawing/2014/main" id="{5A384270-2274-49A5-B008-FA9B7BC61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33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Tic-Tac-Toe-2’</a:t>
            </a:r>
            <a:endParaRPr lang="en-US" altLang="en-US">
              <a:effectLst/>
            </a:endParaRPr>
          </a:p>
        </p:txBody>
      </p:sp>
      <p:grpSp>
        <p:nvGrpSpPr>
          <p:cNvPr id="26628" name="Group 24">
            <a:extLst>
              <a:ext uri="{FF2B5EF4-FFF2-40B4-BE49-F238E27FC236}">
                <a16:creationId xmlns:a16="http://schemas.microsoft.com/office/drawing/2014/main" id="{DBDB255E-D99D-41A3-9887-F9DFC8BB201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533400"/>
            <a:ext cx="1873250" cy="1368425"/>
            <a:chOff x="2290" y="890"/>
            <a:chExt cx="1180" cy="862"/>
          </a:xfrm>
        </p:grpSpPr>
        <p:grpSp>
          <p:nvGrpSpPr>
            <p:cNvPr id="26630" name="Group 25">
              <a:extLst>
                <a:ext uri="{FF2B5EF4-FFF2-40B4-BE49-F238E27FC236}">
                  <a16:creationId xmlns:a16="http://schemas.microsoft.com/office/drawing/2014/main" id="{A2C55A93-430B-45E2-A612-0680B0FBD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26633" name="Group 26">
                <a:extLst>
                  <a:ext uri="{FF2B5EF4-FFF2-40B4-BE49-F238E27FC236}">
                    <a16:creationId xmlns:a16="http://schemas.microsoft.com/office/drawing/2014/main" id="{B364F914-F2DD-4534-8AA2-4F0C52987B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26637" name="Rectangle 27">
                  <a:extLst>
                    <a:ext uri="{FF2B5EF4-FFF2-40B4-BE49-F238E27FC236}">
                      <a16:creationId xmlns:a16="http://schemas.microsoft.com/office/drawing/2014/main" id="{8A5FEC67-8074-4599-8A5A-E9FE527B11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217116" name="Line 28">
                  <a:extLst>
                    <a:ext uri="{FF2B5EF4-FFF2-40B4-BE49-F238E27FC236}">
                      <a16:creationId xmlns:a16="http://schemas.microsoft.com/office/drawing/2014/main" id="{33F8FD98-C62F-4982-AF3A-D095335D4C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639" name="Text Box 29">
                  <a:extLst>
                    <a:ext uri="{FF2B5EF4-FFF2-40B4-BE49-F238E27FC236}">
                      <a16:creationId xmlns:a16="http://schemas.microsoft.com/office/drawing/2014/main" id="{5DDAFAC1-3534-46F0-B06B-ABECE4A562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</a:t>
                  </a:r>
                  <a:r>
                    <a:rPr lang="en-US" altLang="en-US" sz="1800">
                      <a:solidFill>
                        <a:srgbClr val="0033CC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8       3       4</a:t>
                  </a:r>
                </a:p>
              </p:txBody>
            </p:sp>
          </p:grpSp>
          <p:sp>
            <p:nvSpPr>
              <p:cNvPr id="217118" name="Line 30">
                <a:extLst>
                  <a:ext uri="{FF2B5EF4-FFF2-40B4-BE49-F238E27FC236}">
                    <a16:creationId xmlns:a16="http://schemas.microsoft.com/office/drawing/2014/main" id="{E5DEB1C0-E57E-4C11-B46B-62655ECD6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7119" name="Line 31">
                <a:extLst>
                  <a:ext uri="{FF2B5EF4-FFF2-40B4-BE49-F238E27FC236}">
                    <a16:creationId xmlns:a16="http://schemas.microsoft.com/office/drawing/2014/main" id="{8F055112-665B-460B-8A6E-9F281DE3D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36" name="Text Box 32">
                <a:extLst>
                  <a:ext uri="{FF2B5EF4-FFF2-40B4-BE49-F238E27FC236}">
                    <a16:creationId xmlns:a16="http://schemas.microsoft.com/office/drawing/2014/main" id="{969CEE34-DEBD-469F-8527-4988EA0A33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33CC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6       7        2</a:t>
                </a:r>
              </a:p>
            </p:txBody>
          </p:sp>
        </p:grpSp>
        <p:sp>
          <p:nvSpPr>
            <p:cNvPr id="217121" name="Line 33">
              <a:extLst>
                <a:ext uri="{FF2B5EF4-FFF2-40B4-BE49-F238E27FC236}">
                  <a16:creationId xmlns:a16="http://schemas.microsoft.com/office/drawing/2014/main" id="{DD381642-FFF5-4E06-8BAE-40DEB81AD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2" name="Text Box 34">
              <a:extLst>
                <a:ext uri="{FF2B5EF4-FFF2-40B4-BE49-F238E27FC236}">
                  <a16:creationId xmlns:a16="http://schemas.microsoft.com/office/drawing/2014/main" id="{F850F73E-05F7-4183-A6D8-C8440DB2B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33CC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1       5        9</a:t>
              </a:r>
            </a:p>
          </p:txBody>
        </p:sp>
      </p:grpSp>
      <p:sp>
        <p:nvSpPr>
          <p:cNvPr id="217126" name="Line 38">
            <a:extLst>
              <a:ext uri="{FF2B5EF4-FFF2-40B4-BE49-F238E27FC236}">
                <a16:creationId xmlns:a16="http://schemas.microsoft.com/office/drawing/2014/main" id="{824F6AFD-898F-4529-B32C-7BB80D6F71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1600200"/>
            <a:ext cx="1295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8826DB2-BF08-4E58-B8EA-F0E592F56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1650"/>
            <a:ext cx="8991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GB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Posswin(p):</a:t>
            </a: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to check for win — keep track of  		  		 	      player’s “squares”. If difference of 15 and sum of two squares 	      is ≤ 0 or &gt; 9 two squares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                  are not collinear. Otherwise, if square equal to difference is  	              	      blank, move there.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                                                  or</a:t>
            </a: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                 (S = sum of two paired owned by a player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	             D = 15 – 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US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	             if 0 &lt; D &lt; 10 and Board [D] is empty then return D (the player     	             can win possible win check:))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endParaRPr lang="en-GB" altLang="en-US">
              <a:solidFill>
                <a:srgbClr val="66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120000"/>
            </a:pPr>
            <a:r>
              <a:rPr lang="en-GB" altLang="en-US">
                <a:solidFill>
                  <a:srgbClr val="6600FF"/>
                </a:solidFill>
                <a:effectLst/>
                <a:latin typeface="Arial Unicode MS" panose="020B0604020202020204" pitchFamily="34" charset="-128"/>
              </a:rPr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EC21737-485B-44A7-8B67-8ADEEE54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33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Tic-Tac-Toe-2’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>
            <a:extLst>
              <a:ext uri="{FF2B5EF4-FFF2-40B4-BE49-F238E27FC236}">
                <a16:creationId xmlns:a16="http://schemas.microsoft.com/office/drawing/2014/main" id="{899F0CDE-5E87-4B0D-9E63-71CEFC1BF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  <a:noFill/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Comments: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solidFill>
                <a:srgbClr val="6600FF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US" altLang="en-US" sz="20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CHOICE OF REPRESENTATION HAS MAJOR IMPACT ON PROBLEM-SOLVING.</a:t>
            </a: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</a:pPr>
            <a:endParaRPr lang="en-US" altLang="en-US" sz="20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 eaLnBrk="1" hangingPunct="1">
              <a:spcBef>
                <a:spcPct val="0"/>
              </a:spcBef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ROW-SCAN IS EASIER, NUMBER-COUNTING is EFFICIENT FOR A COMPUTER</a:t>
            </a:r>
          </a:p>
          <a:p>
            <a:pPr marL="457200" indent="-457200" algn="just" eaLnBrk="1" hangingPunct="1">
              <a:spcBef>
                <a:spcPct val="0"/>
              </a:spcBef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</a:pPr>
            <a:endParaRPr lang="en-US" altLang="en-US" sz="20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 eaLnBrk="1" hangingPunct="1">
              <a:spcBef>
                <a:spcPct val="0"/>
              </a:spcBef>
              <a:buClr>
                <a:schemeClr val="tx1"/>
              </a:buClr>
              <a:buSzPct val="120000"/>
              <a:buFont typeface="Symbol" panose="05050102010706020507" pitchFamily="18" charset="2"/>
              <a:buChar char=""/>
            </a:pPr>
            <a:r>
              <a:rPr lang="en-US" altLang="en-US" sz="20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COMPUTER LOOKS AT THE BOARD ONE SQUARE AT A TIME.</a:t>
            </a:r>
            <a:endParaRPr lang="en-US" altLang="en-US" sz="2000" b="1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br>
              <a:rPr lang="en-US" altLang="en-US" sz="2000" b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GB" altLang="en-US" sz="2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eaLnBrk="1" hangingPunct="1"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8675" name="Rectangle 6">
            <a:extLst>
              <a:ext uri="{FF2B5EF4-FFF2-40B4-BE49-F238E27FC236}">
                <a16:creationId xmlns:a16="http://schemas.microsoft.com/office/drawing/2014/main" id="{C9DB7148-55F4-4B05-A098-461C143B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33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Tic-Tac-Toe-2’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48E296EC-1752-43DA-8AEB-EC60A850E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1000"/>
            <a:ext cx="89058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b="1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Data Structures: 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1) Board position: </a:t>
            </a:r>
            <a:r>
              <a:rPr lang="en-US" altLang="en-US" b="1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A STRUCTURE containing </a:t>
            </a:r>
            <a:endParaRPr lang="en-US" altLang="en-US">
              <a:effectLst/>
              <a:latin typeface="Arial Unicode MS" panose="020B0604020202020204" pitchFamily="34" charset="-128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ffectLst/>
                <a:latin typeface="Arial Unicode MS" panose="020B0604020202020204" pitchFamily="34" charset="-128"/>
              </a:rPr>
              <a:t>- a nine element vector representing the board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ffectLst/>
                <a:latin typeface="Arial Unicode MS" panose="020B0604020202020204" pitchFamily="34" charset="-128"/>
              </a:rPr>
              <a:t>- A list of board positions that could result from the next move.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ffectLst/>
                <a:latin typeface="Arial Unicode MS" panose="020B0604020202020204" pitchFamily="34" charset="-128"/>
              </a:rPr>
              <a:t>- a number representing/estimating the likelihood of winning for each move </a:t>
            </a:r>
          </a:p>
          <a:p>
            <a:endParaRPr lang="en-US" altLang="en-US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9699" name="Rectangle 6">
            <a:extLst>
              <a:ext uri="{FF2B5EF4-FFF2-40B4-BE49-F238E27FC236}">
                <a16:creationId xmlns:a16="http://schemas.microsoft.com/office/drawing/2014/main" id="{37B995AD-4BE8-4CE5-BA24-CEFE9F4F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3925"/>
            <a:ext cx="9144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b="1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Algorithm: </a:t>
            </a:r>
          </a:p>
          <a:p>
            <a:pPr eaLnBrk="1" hangingPunct="1"/>
            <a:r>
              <a:rPr lang="en-US" altLang="en-US" b="1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To decide on next move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1) Look at list of subsequent board positions 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2) decide which one is best(as described below), make the move and assign the rating of that best move to the current position. </a:t>
            </a:r>
          </a:p>
          <a:p>
            <a:r>
              <a:rPr lang="en-US" altLang="en-US" b="1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Deciding which move is best: </a:t>
            </a:r>
          </a:p>
          <a:p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For each move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1) See if it is a win, if yes give it highest rating 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2) If not a win: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Consider all moves opponent could make next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See which of them is worst for us (recursive call) </a:t>
            </a:r>
          </a:p>
          <a:p>
            <a:pPr lvl="1" algn="ctr" eaLnBrk="1" hangingPunct="1"/>
            <a:r>
              <a:rPr lang="en-US" altLang="en-US">
                <a:effectLst/>
                <a:latin typeface="Arial Unicode MS" panose="020B0604020202020204" pitchFamily="34" charset="-128"/>
                <a:cs typeface="Times New Roman" panose="02020603050405020304" pitchFamily="18" charset="0"/>
              </a:rPr>
              <a:t>Assume the opponent will make this move (What is worst for us is best for opponent) </a:t>
            </a:r>
            <a:r>
              <a:rPr lang="en-GB" altLang="en-US">
                <a:effectLst/>
              </a:rPr>
              <a:t>Assign the rating of that move to the current node.</a:t>
            </a:r>
          </a:p>
          <a:p>
            <a:pPr eaLnBrk="1" hangingPunct="1"/>
            <a:r>
              <a:rPr lang="en-GB" altLang="en-US">
                <a:effectLst/>
              </a:rPr>
              <a:t>3.The best node is then the one with the highest rating.</a:t>
            </a:r>
          </a:p>
          <a:p>
            <a:endParaRPr lang="en-US" altLang="en-US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29700" name="Rectangle 8">
            <a:extLst>
              <a:ext uri="{FF2B5EF4-FFF2-40B4-BE49-F238E27FC236}">
                <a16:creationId xmlns:a16="http://schemas.microsoft.com/office/drawing/2014/main" id="{7B2510CA-9029-4413-92D0-A20EB495E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0"/>
            <a:ext cx="4273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>
                <a:effectLst/>
              </a:rPr>
              <a:t>Introductory Problem: Tic-Tac-Toe-3</a:t>
            </a:r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77B49791-07A9-41DE-9120-982D869A4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  <a:noFill/>
        </p:spPr>
        <p:txBody>
          <a:bodyPr/>
          <a:lstStyle/>
          <a:p>
            <a:pPr eaLnBrk="1" hangingPunct="1"/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AI TECHNIQUES</a:t>
            </a:r>
          </a:p>
          <a:p>
            <a:pPr eaLnBrk="1" hangingPunct="1"/>
            <a:r>
              <a:rPr lang="en-US" altLang="ko-KR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Knowledge Representation</a:t>
            </a:r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: represent the computer</a:t>
            </a:r>
            <a:r>
              <a:rPr lang="en-US" altLang="ko-KR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s knowledge of the world by some kind of data structures in the machine</a:t>
            </a:r>
            <a:r>
              <a:rPr lang="en-US" altLang="ko-KR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s memory</a:t>
            </a:r>
          </a:p>
          <a:p>
            <a:pPr eaLnBrk="1" hangingPunct="1"/>
            <a:r>
              <a:rPr lang="en-US" altLang="ko-KR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Search</a:t>
            </a:r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: a problem-solving technique that systematically explores a space of problem states</a:t>
            </a:r>
          </a:p>
          <a:p>
            <a:pPr eaLnBrk="1" hangingPunct="1"/>
            <a:r>
              <a:rPr lang="en-US" altLang="ko-KR" u="sng">
                <a:ea typeface="Arial Unicode MS" panose="020B0604020202020204" pitchFamily="34" charset="-128"/>
                <a:cs typeface="Arial Unicode MS" panose="020B0604020202020204" pitchFamily="34" charset="-128"/>
              </a:rPr>
              <a:t>Abstraction: </a:t>
            </a:r>
            <a:r>
              <a:rPr lang="en-US" altLang="ko-KR">
                <a:ea typeface="Arial Unicode MS" panose="020B0604020202020204" pitchFamily="34" charset="-128"/>
                <a:cs typeface="Arial Unicode MS" panose="020B0604020202020204" pitchFamily="34" charset="-128"/>
              </a:rPr>
              <a:t>provides way of separating important features from unimportant ones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Text Box 4">
            <a:extLst>
              <a:ext uri="{FF2B5EF4-FFF2-40B4-BE49-F238E27FC236}">
                <a16:creationId xmlns:a16="http://schemas.microsoft.com/office/drawing/2014/main" id="{A5DB5A27-E46E-4FD4-9E68-2DBF677D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"/>
            <a:ext cx="327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CRITERIA FOR SUCCESS</a:t>
            </a:r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66247802-C63B-44AD-A86A-D0793FCAE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828800"/>
            <a:ext cx="514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ko-KR" b="1">
                <a:solidFill>
                  <a:srgbClr val="000000"/>
                </a:solidFill>
                <a:effectLst/>
                <a:ea typeface="돋움" panose="020B0600000101010101" pitchFamily="34" charset="-127"/>
              </a:rPr>
              <a:t>How will we know if we have succeeded?</a:t>
            </a:r>
          </a:p>
        </p:txBody>
      </p:sp>
      <p:sp>
        <p:nvSpPr>
          <p:cNvPr id="313349" name="Rectangle 5">
            <a:extLst>
              <a:ext uri="{FF2B5EF4-FFF2-40B4-BE49-F238E27FC236}">
                <a16:creationId xmlns:a16="http://schemas.microsoft.com/office/drawing/2014/main" id="{D5F522C3-4FE5-4049-AB2D-4F7F1DC23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19400"/>
            <a:ext cx="59594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ko-KR" b="1">
                <a:solidFill>
                  <a:srgbClr val="000000"/>
                </a:solidFill>
                <a:effectLst/>
                <a:ea typeface="돋움" panose="020B0600000101010101" pitchFamily="34" charset="-127"/>
              </a:rPr>
              <a:t>How will we know if we have created a machine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ko-KR" b="1">
                <a:solidFill>
                  <a:srgbClr val="000000"/>
                </a:solidFill>
                <a:effectLst/>
                <a:ea typeface="돋움" panose="020B0600000101010101" pitchFamily="34" charset="-127"/>
              </a:rPr>
              <a:t>  that is intelligent</a:t>
            </a:r>
          </a:p>
        </p:txBody>
      </p:sp>
      <p:sp>
        <p:nvSpPr>
          <p:cNvPr id="313350" name="Text Box 6">
            <a:extLst>
              <a:ext uri="{FF2B5EF4-FFF2-40B4-BE49-F238E27FC236}">
                <a16:creationId xmlns:a16="http://schemas.microsoft.com/office/drawing/2014/main" id="{15971D86-84A7-40B2-8D8A-6A3FE3510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492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we can measure our progress of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  <p:bldP spid="313349" grpId="0"/>
      <p:bldP spid="3133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55DB834D-7E98-4175-89F6-18B67C22D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01763"/>
            <a:ext cx="8382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Criteria for Success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* Turing test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3">
            <a:extLst>
              <a:ext uri="{FF2B5EF4-FFF2-40B4-BE49-F238E27FC236}">
                <a16:creationId xmlns:a16="http://schemas.microsoft.com/office/drawing/2014/main" id="{94FC772E-EB5F-49C9-9C7C-5BC3E9EA33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47800"/>
            <a:ext cx="5257800" cy="3962400"/>
          </a:xfrm>
          <a:noFill/>
        </p:spPr>
      </p:pic>
      <p:sp>
        <p:nvSpPr>
          <p:cNvPr id="64515" name="Text Box 4">
            <a:extLst>
              <a:ext uri="{FF2B5EF4-FFF2-40B4-BE49-F238E27FC236}">
                <a16:creationId xmlns:a16="http://schemas.microsoft.com/office/drawing/2014/main" id="{94EE622A-3056-49F4-8E9B-8122015A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86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effectLst/>
                <a:latin typeface="Times New Roman" panose="02020603050405020304" pitchFamily="18" charset="0"/>
              </a:rPr>
              <a:t>If the interrogator cannot distinguish the machine from the human, then the machine may be assumed to be intelligent.</a:t>
            </a:r>
          </a:p>
        </p:txBody>
      </p:sp>
      <p:sp>
        <p:nvSpPr>
          <p:cNvPr id="64516" name="Text Box 5">
            <a:extLst>
              <a:ext uri="{FF2B5EF4-FFF2-40B4-BE49-F238E27FC236}">
                <a16:creationId xmlns:a16="http://schemas.microsoft.com/office/drawing/2014/main" id="{F0195011-2867-4684-B6DA-BA012FDE4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447800"/>
            <a:ext cx="3048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effectLst/>
                <a:latin typeface="Times New Roman" panose="02020603050405020304" pitchFamily="18" charset="0"/>
              </a:rPr>
              <a:t>We need two people and the machine.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effectLst/>
                <a:latin typeface="Times New Roman" panose="02020603050405020304" pitchFamily="18" charset="0"/>
              </a:rPr>
              <a:t>The interrogator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>
                <a:effectLst/>
                <a:latin typeface="Times New Roman" panose="02020603050405020304" pitchFamily="18" charset="0"/>
              </a:rPr>
              <a:t> He cannot see and speak to either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>
                <a:effectLst/>
                <a:latin typeface="Times New Roman" panose="02020603050405020304" pitchFamily="18" charset="0"/>
              </a:rPr>
              <a:t> does not know which is actually machine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altLang="en-US">
                <a:effectLst/>
                <a:latin typeface="Times New Roman" panose="02020603050405020304" pitchFamily="18" charset="0"/>
              </a:rPr>
              <a:t>May communicate with them solely by textual device</a:t>
            </a:r>
          </a:p>
        </p:txBody>
      </p:sp>
      <p:sp>
        <p:nvSpPr>
          <p:cNvPr id="312327" name="Text Box 7">
            <a:extLst>
              <a:ext uri="{FF2B5EF4-FFF2-40B4-BE49-F238E27FC236}">
                <a16:creationId xmlns:a16="http://schemas.microsoft.com/office/drawing/2014/main" id="{E7D7E9A3-D08B-4877-BC8B-B500FC615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762000"/>
            <a:ext cx="1866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Turing test</a:t>
            </a:r>
          </a:p>
        </p:txBody>
      </p:sp>
      <p:sp>
        <p:nvSpPr>
          <p:cNvPr id="312328" name="Text Box 8">
            <a:extLst>
              <a:ext uri="{FF2B5EF4-FFF2-40B4-BE49-F238E27FC236}">
                <a16:creationId xmlns:a16="http://schemas.microsoft.com/office/drawing/2014/main" id="{C33F9E3B-9865-4651-BDBA-4106418B8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"/>
            <a:ext cx="327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CRITERIA FOR SUCCESS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D152E409-03FA-460F-BF3A-2E7593AE8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9530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 b="0"/>
              <a:t>It is possible to measure  the achievement  of a program.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b="0"/>
              <a:t>    example chess program.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b="0"/>
              <a:t>DENDRAL is a program that analyzes organic compounds to determine their structure.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b="0"/>
              <a:t>It is possible to compare the time taken by a program to complete a task to the required by a human.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b="0"/>
              <a:t>we want the programs that fails when people do.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  <a:p>
            <a:pPr eaLnBrk="1" hangingPunct="1">
              <a:buFont typeface="Monotype Sorts" pitchFamily="2" charset="2"/>
              <a:buNone/>
            </a:pPr>
            <a:endParaRPr lang="en-US" altLang="en-US" sz="2000" b="0"/>
          </a:p>
        </p:txBody>
      </p:sp>
      <p:sp>
        <p:nvSpPr>
          <p:cNvPr id="314372" name="Text Box 4">
            <a:extLst>
              <a:ext uri="{FF2B5EF4-FFF2-40B4-BE49-F238E27FC236}">
                <a16:creationId xmlns:a16="http://schemas.microsoft.com/office/drawing/2014/main" id="{D1D4E739-343F-4E6E-B148-7C83E374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"/>
            <a:ext cx="327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CRITERIA FOR SUCCESS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62AA2F49-28DA-497D-9225-47C5F44E9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AI technique is a method that exploits knowledge that should be represented in such a way that: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     1) The knowledge captures generalization. </a:t>
            </a:r>
            <a:r>
              <a:rPr lang="en-US" altLang="en-US" dirty="0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What this means is grouping situations that share important properties rather than representing each situation </a:t>
            </a:r>
            <a:r>
              <a:rPr lang="en-US" altLang="en-US" dirty="0" err="1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seperatly</a:t>
            </a:r>
            <a:r>
              <a:rPr lang="en-US" altLang="en-US" dirty="0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. The advantage that knowledge has would be that unreasonable amounts of memory and updating will no longer be required. Anything without this property is called 'data' rather than knowledge.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      2) It should be represented in such a way that it can be understood by the people who must prepare it. </a:t>
            </a:r>
            <a:r>
              <a:rPr lang="en-US" altLang="en-US" dirty="0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For many programs the size of the data can be </a:t>
            </a:r>
            <a:r>
              <a:rPr lang="en-US" altLang="en-US" dirty="0" err="1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acheived</a:t>
            </a:r>
            <a:r>
              <a:rPr lang="en-US" altLang="en-US" dirty="0"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 automatically by (taking readings from a number of instruments), but in many AI areas, most of the knowledge a program has must basically be provided by people in terms that they understand it.      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31D3E3D3-D614-47CD-A27B-603020D4A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AI Technique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54AC54D-AB55-48D4-B699-19D36BC49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6113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3) It could easily be adjusted to correct errors and to demonstrate changes in the world.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4) It could be used in different situations even though it may not entirely be complete.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FF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1267" name="Rectangle 8">
            <a:extLst>
              <a:ext uri="{FF2B5EF4-FFF2-40B4-BE49-F238E27FC236}">
                <a16:creationId xmlns:a16="http://schemas.microsoft.com/office/drawing/2014/main" id="{9422F62A-79D9-4B7D-9827-4541AD074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AI Technique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AB224E2-B4B8-43DE-A1AB-B91A8CC1B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200"/>
              <a:t>AI Technique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A151E6-C632-40D7-A7F7-5629974A4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486400"/>
          </a:xfrm>
        </p:spPr>
        <p:txBody>
          <a:bodyPr/>
          <a:lstStyle/>
          <a:p>
            <a:pPr eaLnBrk="1" hangingPunct="1"/>
            <a:r>
              <a:rPr lang="en-US" altLang="en-US" sz="2000"/>
              <a:t>Intelligence requires Knowledge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Knowledge possesses less desirable properties such as:                       -Voluminous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Hard to characterize accurately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Constantly changing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Differs from data that can be used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sz="2000"/>
              <a:t>AI technique is a method that exploits knowledge that should be represented in such a way that:</a:t>
            </a:r>
          </a:p>
          <a:p>
            <a:pPr lvl="1" eaLnBrk="1" hangingPunct="1"/>
            <a:r>
              <a:rPr lang="en-US" altLang="en-US"/>
              <a:t>Knowledge captures generalization</a:t>
            </a:r>
          </a:p>
          <a:p>
            <a:pPr lvl="1" eaLnBrk="1" hangingPunct="1"/>
            <a:r>
              <a:rPr lang="en-US" altLang="en-US"/>
              <a:t>It can be understood by people who must provide it</a:t>
            </a:r>
          </a:p>
          <a:p>
            <a:pPr lvl="1" eaLnBrk="1" hangingPunct="1"/>
            <a:r>
              <a:rPr lang="en-US" altLang="en-US"/>
              <a:t>It can be easily modified to correct errors.</a:t>
            </a:r>
          </a:p>
          <a:p>
            <a:pPr lvl="1" eaLnBrk="1" hangingPunct="1"/>
            <a:r>
              <a:rPr lang="en-US" altLang="en-US"/>
              <a:t>It can be used in variety of situations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70E3F64-A6BC-472A-B5E6-454C0CD5C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It is possible to solve AI problems without using techniques but those solutions may not be good.</a:t>
            </a:r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It is possible to apply AI techniques to the solution of non-AI problems.</a:t>
            </a:r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Try to characterize AI techniques as problem independent.</a:t>
            </a:r>
          </a:p>
          <a:p>
            <a:pPr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EC48D876-0B43-438E-B67F-A843B205F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altLang="en-US" sz="3200"/>
              <a:t>AI Technique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F77BB3CA-138D-4B95-965C-6AED7F02D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  <a:noFill/>
        </p:spPr>
        <p:txBody>
          <a:bodyPr/>
          <a:lstStyle/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Three programs are presented to play tic tac toe:</a:t>
            </a:r>
          </a:p>
          <a:p>
            <a:pPr algn="ctr" eaLnBrk="1" hangingPunct="1"/>
            <a:endParaRPr lang="en-US" altLang="en-US">
              <a:solidFill>
                <a:srgbClr val="0000FF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altLang="en-US">
                <a:solidFill>
                  <a:srgbClr val="0000FF"/>
                </a:solidFill>
              </a:rPr>
              <a:t>the program in this series increase in</a:t>
            </a:r>
          </a:p>
          <a:p>
            <a:pPr lvl="2" algn="ctr" eaLnBrk="1" hangingPunct="1"/>
            <a:endParaRPr lang="en-US" altLang="en-US" sz="1800">
              <a:solidFill>
                <a:srgbClr val="0000FF"/>
              </a:solidFill>
            </a:endParaRPr>
          </a:p>
          <a:p>
            <a:pPr lvl="2"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Their complexity</a:t>
            </a:r>
          </a:p>
          <a:p>
            <a:pPr lvl="2"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Use of generalization</a:t>
            </a:r>
          </a:p>
          <a:p>
            <a:pPr lvl="2"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Clarity of their knowledge</a:t>
            </a:r>
          </a:p>
          <a:p>
            <a:pPr lvl="2" eaLnBrk="1" hangingPunct="1"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Extensibility of their approach</a:t>
            </a:r>
          </a:p>
        </p:txBody>
      </p:sp>
      <p:sp>
        <p:nvSpPr>
          <p:cNvPr id="14339" name="Rectangle 29">
            <a:extLst>
              <a:ext uri="{FF2B5EF4-FFF2-40B4-BE49-F238E27FC236}">
                <a16:creationId xmlns:a16="http://schemas.microsoft.com/office/drawing/2014/main" id="{6E08C6E3-438F-4D11-B5AF-BBDD1248B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pPr eaLnBrk="1" hangingPunct="1"/>
            <a:r>
              <a:rPr lang="en-US" altLang="en-US" sz="3200"/>
              <a:t>AI Technique</a:t>
            </a:r>
          </a:p>
        </p:txBody>
      </p:sp>
      <p:sp>
        <p:nvSpPr>
          <p:cNvPr id="14340" name="Rectangle 34">
            <a:extLst>
              <a:ext uri="{FF2B5EF4-FFF2-40B4-BE49-F238E27FC236}">
                <a16:creationId xmlns:a16="http://schemas.microsoft.com/office/drawing/2014/main" id="{61758077-3082-4026-BEA8-23E783F0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Let’s look at one problem and a series of approaches for solving the same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7690AD95-EEBB-44D3-9648-11DAD61A0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37150"/>
            <a:ext cx="990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5363" name="Rectangle 26">
            <a:extLst>
              <a:ext uri="{FF2B5EF4-FFF2-40B4-BE49-F238E27FC236}">
                <a16:creationId xmlns:a16="http://schemas.microsoft.com/office/drawing/2014/main" id="{0DEBAA2D-4BDC-4D65-ACA8-2FAD1FBB3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37150"/>
            <a:ext cx="990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88443" name="Rectangle 27">
            <a:extLst>
              <a:ext uri="{FF2B5EF4-FFF2-40B4-BE49-F238E27FC236}">
                <a16:creationId xmlns:a16="http://schemas.microsoft.com/office/drawing/2014/main" id="{AA506C4C-48B9-4AE0-9DEA-3DB4F32D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37150"/>
            <a:ext cx="990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5400">
                <a:effectLst/>
                <a:latin typeface="Arial Unicode MS" panose="020B0604020202020204" pitchFamily="34" charset="-128"/>
              </a:rPr>
              <a:t> X</a:t>
            </a:r>
          </a:p>
        </p:txBody>
      </p:sp>
      <p:sp>
        <p:nvSpPr>
          <p:cNvPr id="188444" name="Rectangle 28">
            <a:extLst>
              <a:ext uri="{FF2B5EF4-FFF2-40B4-BE49-F238E27FC236}">
                <a16:creationId xmlns:a16="http://schemas.microsoft.com/office/drawing/2014/main" id="{801BCEEE-EDEE-4808-B6B1-EF4074A94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145088"/>
            <a:ext cx="990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5400">
                <a:effectLst/>
                <a:latin typeface="Arial Unicode MS" panose="020B0604020202020204" pitchFamily="34" charset="-128"/>
              </a:rPr>
              <a:t> o</a:t>
            </a:r>
            <a:endParaRPr lang="en-US" altLang="en-US" sz="5400"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188445" name="Rectangle 29">
            <a:extLst>
              <a:ext uri="{FF2B5EF4-FFF2-40B4-BE49-F238E27FC236}">
                <a16:creationId xmlns:a16="http://schemas.microsoft.com/office/drawing/2014/main" id="{CD8AD950-C6C3-4BAD-8D45-4A9AA2258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16288"/>
            <a:ext cx="990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5400">
                <a:effectLst/>
                <a:latin typeface="Arial Unicode MS" panose="020B0604020202020204" pitchFamily="34" charset="-128"/>
              </a:rPr>
              <a:t> o</a:t>
            </a:r>
          </a:p>
        </p:txBody>
      </p:sp>
      <p:sp>
        <p:nvSpPr>
          <p:cNvPr id="188446" name="Rectangle 30">
            <a:extLst>
              <a:ext uri="{FF2B5EF4-FFF2-40B4-BE49-F238E27FC236}">
                <a16:creationId xmlns:a16="http://schemas.microsoft.com/office/drawing/2014/main" id="{D8A3322B-A32B-40E6-9A36-0907896D0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87825"/>
            <a:ext cx="990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5400">
                <a:effectLst/>
                <a:latin typeface="Arial Unicode MS" panose="020B0604020202020204" pitchFamily="34" charset="-128"/>
              </a:rPr>
              <a:t> X</a:t>
            </a:r>
          </a:p>
        </p:txBody>
      </p:sp>
      <p:sp>
        <p:nvSpPr>
          <p:cNvPr id="188447" name="Rectangle 31">
            <a:extLst>
              <a:ext uri="{FF2B5EF4-FFF2-40B4-BE49-F238E27FC236}">
                <a16:creationId xmlns:a16="http://schemas.microsoft.com/office/drawing/2014/main" id="{05842975-2D1B-4F02-A306-C0E91424D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45088"/>
            <a:ext cx="990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5400">
                <a:effectLst/>
                <a:latin typeface="Arial Unicode MS" panose="020B0604020202020204" pitchFamily="34" charset="-128"/>
              </a:rPr>
              <a:t> X</a:t>
            </a:r>
          </a:p>
        </p:txBody>
      </p:sp>
      <p:sp>
        <p:nvSpPr>
          <p:cNvPr id="188448" name="Rectangle 32">
            <a:extLst>
              <a:ext uri="{FF2B5EF4-FFF2-40B4-BE49-F238E27FC236}">
                <a16:creationId xmlns:a16="http://schemas.microsoft.com/office/drawing/2014/main" id="{17251D97-D9B6-4312-92A4-832EB2A02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54488"/>
            <a:ext cx="990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5400">
                <a:effectLst/>
                <a:latin typeface="Arial Unicode MS" panose="020B0604020202020204" pitchFamily="34" charset="-128"/>
              </a:rPr>
              <a:t> o</a:t>
            </a:r>
          </a:p>
        </p:txBody>
      </p:sp>
      <p:sp>
        <p:nvSpPr>
          <p:cNvPr id="188449" name="Rectangle 33">
            <a:extLst>
              <a:ext uri="{FF2B5EF4-FFF2-40B4-BE49-F238E27FC236}">
                <a16:creationId xmlns:a16="http://schemas.microsoft.com/office/drawing/2014/main" id="{0F10CB71-8636-4D6B-A200-BE9D3D855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40088"/>
            <a:ext cx="990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4000">
                <a:effectLst/>
                <a:latin typeface="Arial Unicode MS" panose="020B0604020202020204" pitchFamily="34" charset="-128"/>
              </a:rPr>
              <a:t> </a:t>
            </a:r>
            <a:r>
              <a:rPr lang="en-GB" altLang="en-US" sz="5400">
                <a:effectLst/>
                <a:latin typeface="Arial Unicode MS" panose="020B0604020202020204" pitchFamily="34" charset="-128"/>
              </a:rPr>
              <a:t>X</a:t>
            </a:r>
          </a:p>
        </p:txBody>
      </p:sp>
      <p:sp>
        <p:nvSpPr>
          <p:cNvPr id="188450" name="Line 34">
            <a:extLst>
              <a:ext uri="{FF2B5EF4-FFF2-40B4-BE49-F238E27FC236}">
                <a16:creationId xmlns:a16="http://schemas.microsoft.com/office/drawing/2014/main" id="{409F9F6E-16FA-4298-8767-5122B998C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40088"/>
            <a:ext cx="2971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1" name="Line 35">
            <a:extLst>
              <a:ext uri="{FF2B5EF4-FFF2-40B4-BE49-F238E27FC236}">
                <a16:creationId xmlns:a16="http://schemas.microsoft.com/office/drawing/2014/main" id="{CE5F1211-45CA-4895-8974-A98D48048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187825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2" name="Line 36">
            <a:extLst>
              <a:ext uri="{FF2B5EF4-FFF2-40B4-BE49-F238E27FC236}">
                <a16:creationId xmlns:a16="http://schemas.microsoft.com/office/drawing/2014/main" id="{4D79BEBB-77BC-43F7-9C0B-15E55F70B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3715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3" name="Line 37">
            <a:extLst>
              <a:ext uri="{FF2B5EF4-FFF2-40B4-BE49-F238E27FC236}">
                <a16:creationId xmlns:a16="http://schemas.microsoft.com/office/drawing/2014/main" id="{EAD041E4-D41D-460B-BCD3-2C621831C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6084888"/>
            <a:ext cx="2971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4" name="Line 38">
            <a:extLst>
              <a:ext uri="{FF2B5EF4-FFF2-40B4-BE49-F238E27FC236}">
                <a16:creationId xmlns:a16="http://schemas.microsoft.com/office/drawing/2014/main" id="{1946F8F6-6DBF-45D8-BA2C-95E47AC5B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40088"/>
            <a:ext cx="0" cy="284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5" name="Line 39">
            <a:extLst>
              <a:ext uri="{FF2B5EF4-FFF2-40B4-BE49-F238E27FC236}">
                <a16:creationId xmlns:a16="http://schemas.microsoft.com/office/drawing/2014/main" id="{C45BD1BA-F274-4E12-83E6-08B8E9DBB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240088"/>
            <a:ext cx="0" cy="284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6" name="Line 40">
            <a:extLst>
              <a:ext uri="{FF2B5EF4-FFF2-40B4-BE49-F238E27FC236}">
                <a16:creationId xmlns:a16="http://schemas.microsoft.com/office/drawing/2014/main" id="{A41FCCA1-75A4-44D0-A67A-9227D8B67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40088"/>
            <a:ext cx="0" cy="284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57" name="Line 41">
            <a:extLst>
              <a:ext uri="{FF2B5EF4-FFF2-40B4-BE49-F238E27FC236}">
                <a16:creationId xmlns:a16="http://schemas.microsoft.com/office/drawing/2014/main" id="{857E15B0-B39C-4FF7-A349-7AFB01DB1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40088"/>
            <a:ext cx="0" cy="284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61" name="Line 45">
            <a:extLst>
              <a:ext uri="{FF2B5EF4-FFF2-40B4-BE49-F238E27FC236}">
                <a16:creationId xmlns:a16="http://schemas.microsoft.com/office/drawing/2014/main" id="{CE11DBEF-AE05-4920-85A2-9CFD13208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92488"/>
            <a:ext cx="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8462" name="Text Box 46">
            <a:extLst>
              <a:ext uri="{FF2B5EF4-FFF2-40B4-BE49-F238E27FC236}">
                <a16:creationId xmlns:a16="http://schemas.microsoft.com/office/drawing/2014/main" id="{37F6B0F1-A099-4A6C-A051-1DEF78AFF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338888"/>
            <a:ext cx="719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2800">
                <a:effectLst/>
              </a:rPr>
              <a:t>win</a:t>
            </a:r>
          </a:p>
        </p:txBody>
      </p:sp>
      <p:sp>
        <p:nvSpPr>
          <p:cNvPr id="188463" name="Line 47">
            <a:extLst>
              <a:ext uri="{FF2B5EF4-FFF2-40B4-BE49-F238E27FC236}">
                <a16:creationId xmlns:a16="http://schemas.microsoft.com/office/drawing/2014/main" id="{2511F3A2-82F2-487C-B8E9-3DDEC3D0C5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5957888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82" name="Rectangle 48">
            <a:extLst>
              <a:ext uri="{FF2B5EF4-FFF2-40B4-BE49-F238E27FC236}">
                <a16:creationId xmlns:a16="http://schemas.microsoft.com/office/drawing/2014/main" id="{ADCB7157-AED0-4397-8D49-CEA2F5313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5926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 sz="2800">
                <a:effectLst/>
              </a:rPr>
              <a:t>Introductory Problem: Tic-Tac-Toe-1</a:t>
            </a:r>
            <a:endParaRPr lang="en-US" altLang="en-US" sz="2800">
              <a:effectLst/>
            </a:endParaRPr>
          </a:p>
        </p:txBody>
      </p:sp>
      <p:pic>
        <p:nvPicPr>
          <p:cNvPr id="15383" name="Picture 49">
            <a:extLst>
              <a:ext uri="{FF2B5EF4-FFF2-40B4-BE49-F238E27FC236}">
                <a16:creationId xmlns:a16="http://schemas.microsoft.com/office/drawing/2014/main" id="{7FBDFD0F-BFFA-4256-B7E0-7EF21C0CC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0"/>
            <a:ext cx="1714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Rectangle 51">
            <a:extLst>
              <a:ext uri="{FF2B5EF4-FFF2-40B4-BE49-F238E27FC236}">
                <a16:creationId xmlns:a16="http://schemas.microsoft.com/office/drawing/2014/main" id="{C70E3B40-D292-41A4-98A5-813873DB5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  <a:effectLst/>
                <a:latin typeface="Arial Unicode MS" panose="020B0604020202020204" pitchFamily="34" charset="-128"/>
              </a:rPr>
              <a:t>Tic-tac-toe, is a pencil-and-paper game for two players, O and X, who take turns marking the spaces in a 3×3 grid. </a:t>
            </a:r>
          </a:p>
          <a:p>
            <a:pPr eaLnBrk="1" hangingPunct="1"/>
            <a:endParaRPr lang="en-US" altLang="en-US">
              <a:solidFill>
                <a:srgbClr val="A50021"/>
              </a:solidFill>
              <a:effectLst/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>
                <a:solidFill>
                  <a:srgbClr val="A50021"/>
                </a:solidFill>
                <a:effectLst/>
                <a:latin typeface="Arial Unicode MS" panose="020B0604020202020204" pitchFamily="34" charset="-128"/>
              </a:rPr>
              <a:t>The player who succeeds in placing three respective marks in a horizontal, vertical or diagonal row wins the game.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3" grpId="0"/>
      <p:bldP spid="188444" grpId="0"/>
      <p:bldP spid="188445" grpId="0"/>
      <p:bldP spid="188446" grpId="0"/>
      <p:bldP spid="188447" grpId="0"/>
      <p:bldP spid="188448" grpId="0"/>
      <p:bldP spid="188449" grpId="0"/>
      <p:bldP spid="188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A8F45811-6D9B-4D02-BF49-633A7300F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670560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Program 1: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Data Structures: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 altLang="en-US" sz="2000">
                <a:solidFill>
                  <a:srgbClr val="6600FF"/>
                </a:solidFill>
              </a:rPr>
              <a:t>Board: 9 element vector representing the board, with 1-9 for each square. An element contains the value 0 if it is blank, 1 if it is filled by X, or 2 if it is filled with a O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 altLang="en-US" sz="2000">
                <a:solidFill>
                  <a:srgbClr val="6600FF"/>
                </a:solidFill>
              </a:rPr>
              <a:t>0 = blank,           1 =X,                   2 = O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r>
              <a:rPr lang="en-GB" altLang="en-US" sz="2000">
                <a:solidFill>
                  <a:srgbClr val="6600FF"/>
                </a:solidFill>
              </a:rPr>
              <a:t>Movetable: A large vector of 19,683 elements (</a:t>
            </a:r>
            <a:r>
              <a:rPr lang="en-US" altLang="en-US" sz="2000">
                <a:solidFill>
                  <a:srgbClr val="0000FF"/>
                </a:solidFill>
              </a:rPr>
              <a:t>3</a:t>
            </a:r>
            <a:r>
              <a:rPr lang="en-US" altLang="en-US" sz="2000" baseline="30000">
                <a:solidFill>
                  <a:srgbClr val="0000FF"/>
                </a:solidFill>
              </a:rPr>
              <a:t>9</a:t>
            </a:r>
            <a:r>
              <a:rPr lang="en-GB" altLang="en-US" sz="2000">
                <a:solidFill>
                  <a:srgbClr val="6600FF"/>
                </a:solidFill>
              </a:rPr>
              <a:t>), each element  is 9-element vector</a:t>
            </a:r>
            <a:r>
              <a:rPr lang="en-GB" altLang="en-US" sz="2000">
                <a:solidFill>
                  <a:srgbClr val="6666FF"/>
                </a:solidFill>
              </a:rPr>
              <a:t>.(</a:t>
            </a:r>
            <a:r>
              <a:rPr lang="en-US" altLang="en-US" sz="2000">
                <a:solidFill>
                  <a:srgbClr val="6666FF"/>
                </a:solidFill>
              </a:rPr>
              <a:t>3</a:t>
            </a:r>
            <a:r>
              <a:rPr lang="en-US" altLang="en-US" sz="2000" baseline="30000">
                <a:solidFill>
                  <a:srgbClr val="6666FF"/>
                </a:solidFill>
              </a:rPr>
              <a:t>9</a:t>
            </a:r>
            <a:r>
              <a:rPr lang="en-US" altLang="en-US" sz="2000">
                <a:solidFill>
                  <a:srgbClr val="6666FF"/>
                </a:solidFill>
              </a:rPr>
              <a:t> = 19,683 ways to arrange (blank, X, O) in 9 spaces)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</a:pPr>
            <a:endParaRPr lang="en-GB" altLang="en-US" sz="2000">
              <a:solidFill>
                <a:srgbClr val="00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>
                <a:solidFill>
                  <a:srgbClr val="6600FF"/>
                </a:solidFill>
              </a:rPr>
              <a:t>Algorithm: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>
              <a:solidFill>
                <a:srgbClr val="6600FF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1.	View the vector as a ternary number. Convert it to a 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	decimal number.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2.	Use the computed number as an index into 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	Move-Table and access the vector stored there.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r>
              <a:rPr lang="en-GB" altLang="en-US" sz="2000"/>
              <a:t>3.	Set the new board to that vector.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SzPct val="120000"/>
              <a:buFontTx/>
              <a:buNone/>
            </a:pPr>
            <a:endParaRPr lang="en-GB" altLang="en-US" sz="2000"/>
          </a:p>
        </p:txBody>
      </p:sp>
      <p:grpSp>
        <p:nvGrpSpPr>
          <p:cNvPr id="16387" name="Group 55">
            <a:extLst>
              <a:ext uri="{FF2B5EF4-FFF2-40B4-BE49-F238E27FC236}">
                <a16:creationId xmlns:a16="http://schemas.microsoft.com/office/drawing/2014/main" id="{74E10C50-360F-4538-8203-3B5F13FD4681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752600"/>
            <a:ext cx="1873250" cy="1368425"/>
            <a:chOff x="2290" y="890"/>
            <a:chExt cx="1180" cy="862"/>
          </a:xfrm>
        </p:grpSpPr>
        <p:grpSp>
          <p:nvGrpSpPr>
            <p:cNvPr id="16389" name="Group 56">
              <a:extLst>
                <a:ext uri="{FF2B5EF4-FFF2-40B4-BE49-F238E27FC236}">
                  <a16:creationId xmlns:a16="http://schemas.microsoft.com/office/drawing/2014/main" id="{E552A255-9828-4FE2-9AF7-64587D12F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890"/>
              <a:ext cx="1180" cy="862"/>
              <a:chOff x="2290" y="890"/>
              <a:chExt cx="1180" cy="862"/>
            </a:xfrm>
          </p:grpSpPr>
          <p:grpSp>
            <p:nvGrpSpPr>
              <p:cNvPr id="16392" name="Group 57">
                <a:extLst>
                  <a:ext uri="{FF2B5EF4-FFF2-40B4-BE49-F238E27FC236}">
                    <a16:creationId xmlns:a16="http://schemas.microsoft.com/office/drawing/2014/main" id="{1B59DC5C-0A30-4D9C-B3E9-49A3F3A6AD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90" y="890"/>
                <a:ext cx="1180" cy="862"/>
                <a:chOff x="2290" y="890"/>
                <a:chExt cx="1180" cy="862"/>
              </a:xfrm>
            </p:grpSpPr>
            <p:sp>
              <p:nvSpPr>
                <p:cNvPr id="16396" name="Rectangle 58">
                  <a:extLst>
                    <a:ext uri="{FF2B5EF4-FFF2-40B4-BE49-F238E27FC236}">
                      <a16:creationId xmlns:a16="http://schemas.microsoft.com/office/drawing/2014/main" id="{A5F07D90-9646-4988-980D-04AF979D4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890"/>
                  <a:ext cx="1179" cy="862"/>
                </a:xfrm>
                <a:prstGeom prst="rect">
                  <a:avLst/>
                </a:prstGeom>
                <a:solidFill>
                  <a:srgbClr val="CCCC00"/>
                </a:solidFill>
                <a:ln w="9525">
                  <a:solidFill>
                    <a:srgbClr val="6600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algn="ctr" eaLnBrk="1" hangingPunct="1"/>
                  <a:endParaRPr lang="en-US" altLang="en-US" sz="1800"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endParaRPr>
                </a:p>
              </p:txBody>
            </p:sp>
            <p:sp>
              <p:nvSpPr>
                <p:cNvPr id="192571" name="Line 59">
                  <a:extLst>
                    <a:ext uri="{FF2B5EF4-FFF2-40B4-BE49-F238E27FC236}">
                      <a16:creationId xmlns:a16="http://schemas.microsoft.com/office/drawing/2014/main" id="{7B56D06D-C2FE-4346-8E72-5764C21899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62"/>
                  <a:ext cx="1180" cy="0"/>
                </a:xfrm>
                <a:prstGeom prst="line">
                  <a:avLst/>
                </a:prstGeom>
                <a:noFill/>
                <a:ln w="9525">
                  <a:solidFill>
                    <a:srgbClr val="6600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398" name="Text Box 60">
                  <a:extLst>
                    <a:ext uri="{FF2B5EF4-FFF2-40B4-BE49-F238E27FC236}">
                      <a16:creationId xmlns:a16="http://schemas.microsoft.com/office/drawing/2014/main" id="{488C7F14-2BDD-486A-8703-9444B430C9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7" y="890"/>
                  <a:ext cx="114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800">
                      <a:solidFill>
                        <a:srgbClr val="660033"/>
                      </a:solidFill>
                      <a:effectLst/>
                      <a:latin typeface="Comic Sans MS" panose="030F0702030302020204" pitchFamily="66" charset="0"/>
                      <a:ea typeface="Angsana New" panose="02020603050405020304" pitchFamily="18" charset="-34"/>
                      <a:cs typeface="Angsana New" panose="02020603050405020304" pitchFamily="18" charset="-34"/>
                    </a:rPr>
                    <a:t> 1        2         3</a:t>
                  </a:r>
                </a:p>
              </p:txBody>
            </p:sp>
          </p:grpSp>
          <p:sp>
            <p:nvSpPr>
              <p:cNvPr id="192573" name="Line 61">
                <a:extLst>
                  <a:ext uri="{FF2B5EF4-FFF2-40B4-BE49-F238E27FC236}">
                    <a16:creationId xmlns:a16="http://schemas.microsoft.com/office/drawing/2014/main" id="{7D3933CC-9DF8-4648-83F0-F2109A8C1F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3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2574" name="Line 62">
                <a:extLst>
                  <a:ext uri="{FF2B5EF4-FFF2-40B4-BE49-F238E27FC236}">
                    <a16:creationId xmlns:a16="http://schemas.microsoft.com/office/drawing/2014/main" id="{A865FF7C-4F9F-48AF-A3CE-15BF9B723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1" y="890"/>
                <a:ext cx="0" cy="862"/>
              </a:xfrm>
              <a:prstGeom prst="line">
                <a:avLst/>
              </a:prstGeom>
              <a:noFill/>
              <a:ln w="9525">
                <a:solidFill>
                  <a:srgbClr val="6600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5" name="Text Box 63">
                <a:extLst>
                  <a:ext uri="{FF2B5EF4-FFF2-40B4-BE49-F238E27FC236}">
                    <a16:creationId xmlns:a16="http://schemas.microsoft.com/office/drawing/2014/main" id="{D941A8EC-6254-4778-B5FA-9CE17CF0B7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1" y="1480"/>
                <a:ext cx="10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660033"/>
                    </a:solidFill>
                    <a:effectLst/>
                    <a:latin typeface="Comic Sans MS" panose="030F0702030302020204" pitchFamily="66" charset="0"/>
                    <a:ea typeface="Angsana New" panose="02020603050405020304" pitchFamily="18" charset="-34"/>
                    <a:cs typeface="Angsana New" panose="02020603050405020304" pitchFamily="18" charset="-34"/>
                  </a:rPr>
                  <a:t>7       8        9</a:t>
                </a:r>
              </a:p>
            </p:txBody>
          </p:sp>
        </p:grpSp>
        <p:sp>
          <p:nvSpPr>
            <p:cNvPr id="192576" name="Line 64">
              <a:extLst>
                <a:ext uri="{FF2B5EF4-FFF2-40B4-BE49-F238E27FC236}">
                  <a16:creationId xmlns:a16="http://schemas.microsoft.com/office/drawing/2014/main" id="{1F2EB0F2-EE4E-4C69-9233-B6CEAE2C3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5" y="1434"/>
              <a:ext cx="1165" cy="1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1" name="Text Box 65">
              <a:extLst>
                <a:ext uri="{FF2B5EF4-FFF2-40B4-BE49-F238E27FC236}">
                  <a16:creationId xmlns:a16="http://schemas.microsoft.com/office/drawing/2014/main" id="{F11C0839-C064-48BA-9286-D169357FB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7" y="1207"/>
              <a:ext cx="10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660033"/>
                  </a:solidFill>
                  <a:effectLst/>
                  <a:latin typeface="Comic Sans MS" panose="030F0702030302020204" pitchFamily="66" charset="0"/>
                  <a:ea typeface="Angsana New" panose="02020603050405020304" pitchFamily="18" charset="-34"/>
                  <a:cs typeface="Angsana New" panose="02020603050405020304" pitchFamily="18" charset="-34"/>
                </a:rPr>
                <a:t>4       5        6</a:t>
              </a:r>
            </a:p>
          </p:txBody>
        </p:sp>
      </p:grpSp>
      <p:sp>
        <p:nvSpPr>
          <p:cNvPr id="16388" name="Rectangle 66">
            <a:extLst>
              <a:ext uri="{FF2B5EF4-FFF2-40B4-BE49-F238E27FC236}">
                <a16:creationId xmlns:a16="http://schemas.microsoft.com/office/drawing/2014/main" id="{D0782D46-309A-436A-B22C-9D48315C4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-42863"/>
            <a:ext cx="509746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GB" altLang="en-US" sz="2400">
                <a:effectLst/>
                <a:latin typeface="Arial Unicode MS" panose="020B0604020202020204" pitchFamily="34" charset="-128"/>
              </a:rPr>
              <a:t>Introductory Problem: Tic-Tac-Toe-1</a:t>
            </a:r>
            <a:endParaRPr lang="en-US" altLang="en-US" sz="2400">
              <a:effectLst/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1">
  <a:themeElements>
    <a:clrScheme name="">
      <a:dk1>
        <a:srgbClr val="003530"/>
      </a:dk1>
      <a:lt1>
        <a:srgbClr val="FFFFFF"/>
      </a:lt1>
      <a:dk2>
        <a:srgbClr val="D93192"/>
      </a:dk2>
      <a:lt2>
        <a:srgbClr val="000000"/>
      </a:lt2>
      <a:accent1>
        <a:srgbClr val="0000FF"/>
      </a:accent1>
      <a:accent2>
        <a:srgbClr val="FF0000"/>
      </a:accent2>
      <a:accent3>
        <a:srgbClr val="FFFFFF"/>
      </a:accent3>
      <a:accent4>
        <a:srgbClr val="002C27"/>
      </a:accent4>
      <a:accent5>
        <a:srgbClr val="AAAAFF"/>
      </a:accent5>
      <a:accent6>
        <a:srgbClr val="E70000"/>
      </a:accent6>
      <a:hlink>
        <a:srgbClr val="000000"/>
      </a:hlink>
      <a:folHlink>
        <a:srgbClr val="C0C0C0"/>
      </a:folHlink>
    </a:clrScheme>
    <a:fontScheme name="Ch1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h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2208</Words>
  <Application>Microsoft Office PowerPoint</Application>
  <PresentationFormat>On-screen Show (4:3)</PresentationFormat>
  <Paragraphs>339</Paragraphs>
  <Slides>28</Slides>
  <Notes>2</Notes>
  <HiddenSlides>3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Arial Unicode MS</vt:lpstr>
      <vt:lpstr>Arial</vt:lpstr>
      <vt:lpstr>ArialMT</vt:lpstr>
      <vt:lpstr>Boost SSi</vt:lpstr>
      <vt:lpstr>Comic Sans MS</vt:lpstr>
      <vt:lpstr>Courier New</vt:lpstr>
      <vt:lpstr>Monotype Sorts</vt:lpstr>
      <vt:lpstr>Symbol</vt:lpstr>
      <vt:lpstr>Times New Roman</vt:lpstr>
      <vt:lpstr>TimesNewRomanPS-BoldMT</vt:lpstr>
      <vt:lpstr>Wingdings</vt:lpstr>
      <vt:lpstr>1_Default Design</vt:lpstr>
      <vt:lpstr>Default Design</vt:lpstr>
      <vt:lpstr>Ch1</vt:lpstr>
      <vt:lpstr>Document</vt:lpstr>
      <vt:lpstr>PowerPoint Presentation</vt:lpstr>
      <vt:lpstr>AI Technique</vt:lpstr>
      <vt:lpstr>AI Technique</vt:lpstr>
      <vt:lpstr>AI Technique</vt:lpstr>
      <vt:lpstr>AI Technique</vt:lpstr>
      <vt:lpstr>AI Technique</vt:lpstr>
      <vt:lpstr>AI Technique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Soumya Kunder</cp:lastModifiedBy>
  <cp:revision>163</cp:revision>
  <dcterms:created xsi:type="dcterms:W3CDTF">2008-06-11T06:19:16Z</dcterms:created>
  <dcterms:modified xsi:type="dcterms:W3CDTF">2019-12-30T14:49:14Z</dcterms:modified>
</cp:coreProperties>
</file>